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16" r:id="rId3"/>
    <p:sldId id="317" r:id="rId4"/>
    <p:sldId id="315" r:id="rId5"/>
    <p:sldId id="313" r:id="rId6"/>
    <p:sldId id="314" r:id="rId7"/>
    <p:sldId id="295" r:id="rId8"/>
    <p:sldId id="277" r:id="rId9"/>
    <p:sldId id="301" r:id="rId10"/>
    <p:sldId id="304" r:id="rId11"/>
    <p:sldId id="305" r:id="rId12"/>
    <p:sldId id="283" r:id="rId13"/>
    <p:sldId id="284" r:id="rId14"/>
    <p:sldId id="302" r:id="rId15"/>
    <p:sldId id="276" r:id="rId16"/>
    <p:sldId id="31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1AB"/>
    <a:srgbClr val="F2B800"/>
    <a:srgbClr val="003262"/>
    <a:srgbClr val="BE7944"/>
    <a:srgbClr val="FFFFCC"/>
    <a:srgbClr val="FEFBEB"/>
    <a:srgbClr val="EB9F07"/>
    <a:srgbClr val="F1F6FF"/>
    <a:srgbClr val="FBE3D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5033" autoAdjust="0"/>
  </p:normalViewPr>
  <p:slideViewPr>
    <p:cSldViewPr snapToGrid="0">
      <p:cViewPr varScale="1">
        <p:scale>
          <a:sx n="107" d="100"/>
          <a:sy n="107" d="100"/>
        </p:scale>
        <p:origin x="83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9D479-8F9F-4543-8257-D0174C2D11A1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C60CF-F21E-42A5-83D6-3682F6910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954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36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962AE-D97D-04F3-A0E7-3B3E16C6D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AC323E-E44D-08C1-CF4B-16129E39EE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E6B26F-C01D-D778-5E03-93E94E9CCB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2538CE-696E-9354-9B9C-ED366977E5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95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C4317-B887-0EC3-7116-F438672B9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E6A05E-6A3F-9528-D63E-FEA0F67B30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33ED46-2E39-584E-EEDD-339B144189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5848AD-87D4-E39E-25BF-7F98EBB736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4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BBB56-B137-F12D-A3D5-7937CA92F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C81F57-2E95-79EC-76FA-B93EAC4D8C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344D7E-49B2-3E0C-C2AA-73B2686AC2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5F8AA-D0BA-4B4A-8269-47CFD9C8D2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95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08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00907-AF61-FF57-44C7-9EFBC2889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D68925-FFCD-22F0-45EC-A4DE42C87D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B8D00E-91F1-5604-6345-F446E40E10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DEC6CF-62AA-8703-1EA9-56D76BAE86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67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F5C1D-2DB1-D76B-0FA2-B552A0CE7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584198-F3D7-9D4F-1067-65AD49274B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EFF5E2-63A5-8CB3-22A5-9409B193ED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0ABF0D-E0D6-66AE-4604-128DBC00E0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522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21021-4F55-4A73-9BDD-D75BB8682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C3BD7F-7D8F-1B80-563E-606BFDC414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FDEF0F-ADCB-8196-0D89-9AE50E2C2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B636E-3DAD-9F2A-986E-253F12BD44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76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C8382-DC23-132C-1BEA-29D096502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56F21B-864D-8FE1-A947-C6249AD1BA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C7581A-CF33-2590-0C72-15BC91E1A7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8C6ED-D6F1-14C7-170F-46BF7D693A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53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C0247-3EBD-7133-333C-C7B91CF05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E38F4E-472C-C7B5-34F2-7CB1501F04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54DA81-6AEC-AC44-89B6-3DFAE33163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7F9F3-F539-B2AA-1CE6-1841AA0CC0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47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594C7-D18B-2081-F5AC-1B741E198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EBD7B2-CF32-9C40-7B45-4AD5CB0F57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AB523E-3B7E-D038-7B0D-497A411672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0DB8C-1011-424F-9971-CA2EC15914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69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AD22A-CA97-4A8A-8FE1-92D26AEC0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1C81FF-1C01-E628-12B5-073DDBAD3E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65DFBE-D1A3-AD1F-F118-3F2C78DB22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8D5F2F-7EAC-72FB-9CFD-17C6A0AD6D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44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CF15A-A0EC-6629-2816-9974DC2B6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97E5AA-554F-A02D-7C19-3B0C8685A6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EC5100-F84E-AC6D-5EDD-208921F78D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182E4-F2F2-FF99-FAE4-A02A04189B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7C60CF-F21E-42A5-83D6-3682F69101B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3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0032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EF4245C-9D22-8ECF-A565-DC7946F7F96E}"/>
              </a:ext>
            </a:extLst>
          </p:cNvPr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CBE725-195F-262B-A8E5-B8E186A4EDC1}"/>
              </a:ext>
            </a:extLst>
          </p:cNvPr>
          <p:cNvCxnSpPr>
            <a:cxnSpLocks/>
          </p:cNvCxnSpPr>
          <p:nvPr userDrawn="1"/>
        </p:nvCxnSpPr>
        <p:spPr>
          <a:xfrm>
            <a:off x="575821" y="5731497"/>
            <a:ext cx="11051357" cy="0"/>
          </a:xfrm>
          <a:prstGeom prst="line">
            <a:avLst/>
          </a:prstGeom>
          <a:ln>
            <a:solidFill>
              <a:srgbClr val="003F7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12FF0C4-562D-49D0-8898-7CE064FCC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734" y="1144269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  <a:latin typeface="+mj-lt"/>
                <a:ea typeface="Microsoft GothicNeo" panose="020B0503020000020004" pitchFamily="34" charset="-127"/>
                <a:cs typeface="Microsoft GothicNeo" panose="020B0503020000020004" pitchFamily="34" charset="-12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0160E5-00CB-2597-F731-EAFE653F6C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6734" y="3602038"/>
            <a:ext cx="9144000" cy="123391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>
                    <a:lumMod val="10000"/>
                    <a:lumOff val="90000"/>
                  </a:schemeClr>
                </a:solidFill>
                <a:latin typeface="Aptos Light" panose="020B00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52627FF-8E26-B9B2-FE7F-411D3D5348B5}"/>
              </a:ext>
            </a:extLst>
          </p:cNvPr>
          <p:cNvSpPr/>
          <p:nvPr userDrawn="1"/>
        </p:nvSpPr>
        <p:spPr>
          <a:xfrm>
            <a:off x="634738" y="1080783"/>
            <a:ext cx="1175208" cy="45719"/>
          </a:xfrm>
          <a:prstGeom prst="rect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207BA4-B208-B955-A3E1-86750AD1CA74}"/>
              </a:ext>
            </a:extLst>
          </p:cNvPr>
          <p:cNvSpPr txBox="1"/>
          <p:nvPr userDrawn="1"/>
        </p:nvSpPr>
        <p:spPr>
          <a:xfrm>
            <a:off x="575821" y="707403"/>
            <a:ext cx="29652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spc="70" baseline="0" dirty="0">
                <a:solidFill>
                  <a:schemeClr val="tx2">
                    <a:lumMod val="25000"/>
                    <a:lumOff val="75000"/>
                  </a:schemeClr>
                </a:solidFill>
              </a:rPr>
              <a:t>SYSTEMWIDE  ACADEMIC  PERSONNEL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59C681C7-02A1-B5B4-41C6-F306200EF1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2601" y="354225"/>
            <a:ext cx="1243501" cy="61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C080A54-D1DE-1FDE-E2BA-5C225E161262}"/>
              </a:ext>
            </a:extLst>
          </p:cNvPr>
          <p:cNvSpPr txBox="1"/>
          <p:nvPr userDrawn="1"/>
        </p:nvSpPr>
        <p:spPr>
          <a:xfrm>
            <a:off x="656734" y="5777217"/>
            <a:ext cx="7529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u="none" strike="noStrike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NOT FOR PUBLICATION OR POSTING ONLINE – FOR INTERNAL PLANNING PURPOSES ONLY</a:t>
            </a:r>
          </a:p>
        </p:txBody>
      </p:sp>
    </p:spTree>
    <p:extLst>
      <p:ext uri="{BB962C8B-B14F-4D97-AF65-F5344CB8AC3E}">
        <p14:creationId xmlns:p14="http://schemas.microsoft.com/office/powerpoint/2010/main" val="395817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9E234-758A-97C7-BCC5-898BEA79E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60DC3-AD4A-8D7E-48B7-49AEABA298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D8540-3522-8A80-AF1B-4A5DE32ED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BC04-B82C-4487-959C-0B9899FEB9B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A9162-4172-9EE4-B716-5756B852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FFC95-F130-00FF-F12F-056A39BFE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C03E9-2607-443A-82DA-B6DEA26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2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450FF6-3F4A-DDF7-1BBF-681B4CA15E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8905C4-A18C-36B6-C9B3-93822B08B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F44B5-ABB7-4CDF-D2C5-16CDB94BB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BC04-B82C-4487-959C-0B9899FEB9B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7C8BF-1518-1827-0895-7E29C6E8D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244C9-66E1-7EF2-F61C-F22F496D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C03E9-2607-443A-82DA-B6DEA26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69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F9385-403C-24F9-CE28-30789805D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" y="761046"/>
            <a:ext cx="11849100" cy="5525293"/>
          </a:xfrm>
        </p:spPr>
        <p:txBody>
          <a:bodyPr/>
          <a:lstStyle>
            <a:lvl1pPr>
              <a:buNone/>
              <a:defRPr b="1">
                <a:solidFill>
                  <a:srgbClr val="003262"/>
                </a:solidFill>
              </a:defRPr>
            </a:lvl1pPr>
            <a:lvl2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Wingdings" panose="05000000000000000000" pitchFamily="2" charset="2"/>
              <a:buChar char="§"/>
              <a:defRPr/>
            </a:lvl2pPr>
            <a:lvl3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Wingdings" panose="05000000000000000000" pitchFamily="2" charset="2"/>
              <a:buChar char="§"/>
              <a:defRPr/>
            </a:lvl3pPr>
            <a:lvl4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Wingdings" panose="05000000000000000000" pitchFamily="2" charset="2"/>
              <a:buChar char="§"/>
              <a:defRPr/>
            </a:lvl4pPr>
            <a:lvl5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1BC5F-ED54-7B95-D28B-B644E125B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BC04-B82C-4487-959C-0B9899FEB9B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2ABA6-8159-82EF-A79F-16E2208C7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6CFF5-F4A2-20AA-B974-D6FD4BFED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C03E9-2607-443A-82DA-B6DEA263DC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420F28-8ECA-6E38-40B9-99DED7CB75E3}"/>
              </a:ext>
            </a:extLst>
          </p:cNvPr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6F3D554-D85A-82BE-1D7F-E32D0B39FC4B}"/>
              </a:ext>
            </a:extLst>
          </p:cNvPr>
          <p:cNvSpPr/>
          <p:nvPr userDrawn="1"/>
        </p:nvSpPr>
        <p:spPr>
          <a:xfrm>
            <a:off x="0" y="45719"/>
            <a:ext cx="12192000" cy="528637"/>
          </a:xfrm>
          <a:prstGeom prst="rect">
            <a:avLst/>
          </a:prstGeom>
          <a:solidFill>
            <a:srgbClr val="0032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C615B8-8206-3006-076B-738DF423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15728"/>
            <a:ext cx="10515600" cy="388618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42A110B1-6FB2-6563-5E77-5FE3A1FAE7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6231" y="95850"/>
            <a:ext cx="854063" cy="42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2799F74-ED3B-2DBB-60A2-DBB1BCEB0551}"/>
              </a:ext>
            </a:extLst>
          </p:cNvPr>
          <p:cNvSpPr txBox="1"/>
          <p:nvPr userDrawn="1"/>
        </p:nvSpPr>
        <p:spPr>
          <a:xfrm>
            <a:off x="161925" y="6480662"/>
            <a:ext cx="29652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spc="70" baseline="0" dirty="0">
                <a:solidFill>
                  <a:srgbClr val="005581">
                    <a:alpha val="30000"/>
                  </a:srgbClr>
                </a:solidFill>
              </a:rPr>
              <a:t>SYSTEMWIDE  ACADEMIC  PERSONNEL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EB992F-0064-0B5D-BBF0-585710E9502D}"/>
              </a:ext>
            </a:extLst>
          </p:cNvPr>
          <p:cNvSpPr txBox="1"/>
          <p:nvPr userDrawn="1"/>
        </p:nvSpPr>
        <p:spPr>
          <a:xfrm>
            <a:off x="5713688" y="6480662"/>
            <a:ext cx="6478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u="none" strike="noStrike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NOT FOR PUBLICATION OR POSTING ONLINE – FOR INTERNAL PLANNING PURPOSES ONLY</a:t>
            </a:r>
          </a:p>
        </p:txBody>
      </p:sp>
    </p:spTree>
    <p:extLst>
      <p:ext uri="{BB962C8B-B14F-4D97-AF65-F5344CB8AC3E}">
        <p14:creationId xmlns:p14="http://schemas.microsoft.com/office/powerpoint/2010/main" val="277933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0032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E05DE-A4ED-4AB7-5015-75E98A93B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909762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E26F7A-8F8D-C495-F9D4-A3C2BF5D5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5601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78569-C4D1-3B60-22F9-1297E405D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BC04-B82C-4487-959C-0B9899FEB9B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AB0D2-D4DC-6F5A-21A5-5796FBDD0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6D8D8-09EE-FEF0-0337-C0225A03B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C03E9-2607-443A-82DA-B6DEA263DC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29CDC1-6BDF-70B5-2975-47A260395FF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2601" y="354225"/>
            <a:ext cx="1243501" cy="61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61B0AD9-0E54-0CF5-0647-369B3E8D7202}"/>
              </a:ext>
            </a:extLst>
          </p:cNvPr>
          <p:cNvSpPr txBox="1"/>
          <p:nvPr userDrawn="1"/>
        </p:nvSpPr>
        <p:spPr>
          <a:xfrm>
            <a:off x="763266" y="5741707"/>
            <a:ext cx="75292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u="none" strike="noStrike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NOT FOR PUBLICATION OR POSTING ONLINE – FOR INTERNAL PLANNING PURPOSES ONLY</a:t>
            </a:r>
          </a:p>
          <a:p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469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4123D-8005-A426-9FB2-95AC04E08D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925" y="731043"/>
            <a:ext cx="5695950" cy="5395913"/>
          </a:xfrm>
        </p:spPr>
        <p:txBody>
          <a:bodyPr/>
          <a:lstStyle>
            <a:lvl1pPr>
              <a:buNone/>
              <a:defRPr b="1">
                <a:solidFill>
                  <a:srgbClr val="003262"/>
                </a:solidFill>
              </a:defRPr>
            </a:lvl1pPr>
            <a:lvl2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Aptos" panose="020B0004020202020204" pitchFamily="34" charset="0"/>
              <a:buChar char="▪"/>
              <a:defRPr/>
            </a:lvl2pPr>
            <a:lvl3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Aptos" panose="020B0004020202020204" pitchFamily="34" charset="0"/>
              <a:buChar char="▪"/>
              <a:defRPr/>
            </a:lvl3pPr>
            <a:lvl4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Aptos" panose="020B0004020202020204" pitchFamily="34" charset="0"/>
              <a:buChar char="▪"/>
              <a:defRPr/>
            </a:lvl4pPr>
            <a:lvl5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Aptos" panose="020B0004020202020204" pitchFamily="34" charset="0"/>
              <a:buChar char="▪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0359C-A978-7D82-22C7-047989AA5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4125" y="731042"/>
            <a:ext cx="5695950" cy="5395913"/>
          </a:xfrm>
        </p:spPr>
        <p:txBody>
          <a:bodyPr/>
          <a:lstStyle>
            <a:lvl1pPr>
              <a:buNone/>
              <a:defRPr b="1">
                <a:solidFill>
                  <a:srgbClr val="003262"/>
                </a:solidFill>
              </a:defRPr>
            </a:lvl1pPr>
            <a:lvl2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Wingdings" panose="05000000000000000000" pitchFamily="2" charset="2"/>
              <a:buChar char="§"/>
              <a:defRPr/>
            </a:lvl2pPr>
            <a:lvl3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Wingdings" panose="05000000000000000000" pitchFamily="2" charset="2"/>
              <a:buChar char="§"/>
              <a:defRPr/>
            </a:lvl3pPr>
            <a:lvl4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Wingdings" panose="05000000000000000000" pitchFamily="2" charset="2"/>
              <a:buChar char="§"/>
              <a:defRPr/>
            </a:lvl4pPr>
            <a:lvl5pPr indent="-228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FDB515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4561E6-2708-2CB6-8E69-93DD1E10D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BC04-B82C-4487-959C-0B9899FEB9B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163B7-F6B9-8160-D7EA-BFB7F13E3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80A28D-843E-7647-673E-5A6B7FC05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C03E9-2607-443A-82DA-B6DEA263DC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66D93E-C813-C50C-0706-C39A6200736C}"/>
              </a:ext>
            </a:extLst>
          </p:cNvPr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400986-7D64-DC42-C65B-07A106549BB7}"/>
              </a:ext>
            </a:extLst>
          </p:cNvPr>
          <p:cNvSpPr/>
          <p:nvPr userDrawn="1"/>
        </p:nvSpPr>
        <p:spPr>
          <a:xfrm>
            <a:off x="0" y="45719"/>
            <a:ext cx="12192000" cy="528637"/>
          </a:xfrm>
          <a:prstGeom prst="rect">
            <a:avLst/>
          </a:prstGeom>
          <a:solidFill>
            <a:srgbClr val="0032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E08830B-D559-7823-819F-D26069EAF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15728"/>
            <a:ext cx="10515600" cy="388618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B134C38-F868-51D7-8BD9-1825A0AA8A7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6231" y="95850"/>
            <a:ext cx="854063" cy="42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365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92102-80A7-83CE-14C6-9987861BB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527251-DD29-7657-9922-E146CFE65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342E22-3899-8ADC-8463-87B6635976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8E81AC-B722-5936-8B21-81D63925C1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38FFAF-6134-7C2E-ED4C-E3D41AAA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BC04-B82C-4487-959C-0B9899FEB9B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DC608F-A99E-08A4-7BB4-B774189B9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D2706B-550A-318D-C3C2-42DBD9A71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C03E9-2607-443A-82DA-B6DEA263DCC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171EC4-AF0E-A9CD-E2E8-AEF881417063}"/>
              </a:ext>
            </a:extLst>
          </p:cNvPr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25021C-8047-D089-07D3-13B185913C20}"/>
              </a:ext>
            </a:extLst>
          </p:cNvPr>
          <p:cNvSpPr/>
          <p:nvPr userDrawn="1"/>
        </p:nvSpPr>
        <p:spPr>
          <a:xfrm>
            <a:off x="0" y="45719"/>
            <a:ext cx="12192000" cy="528637"/>
          </a:xfrm>
          <a:prstGeom prst="rect">
            <a:avLst/>
          </a:prstGeom>
          <a:solidFill>
            <a:srgbClr val="0032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60DA954-ECD3-F982-A7FB-D09FD1A9F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15728"/>
            <a:ext cx="10515600" cy="388618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ED29F2C-F1C4-7C51-7D23-AEE86E08C0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6231" y="95850"/>
            <a:ext cx="854063" cy="42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82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FBCDD2-A68E-B561-1730-DE15CB44C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BC04-B82C-4487-959C-0B9899FEB9B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F68488-0193-76F4-D31F-2DD96A250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E7805F-CEA3-6D66-D753-7D60FA12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C03E9-2607-443A-82DA-B6DEA263DCC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626B96-BD0C-B2F3-D677-429FC98048B2}"/>
              </a:ext>
            </a:extLst>
          </p:cNvPr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72040B-B8E5-EAB3-1900-04D0DFA2752C}"/>
              </a:ext>
            </a:extLst>
          </p:cNvPr>
          <p:cNvSpPr/>
          <p:nvPr userDrawn="1"/>
        </p:nvSpPr>
        <p:spPr>
          <a:xfrm>
            <a:off x="0" y="45719"/>
            <a:ext cx="12192000" cy="528637"/>
          </a:xfrm>
          <a:prstGeom prst="rect">
            <a:avLst/>
          </a:prstGeom>
          <a:solidFill>
            <a:srgbClr val="0032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BB16FA7-202C-C095-7E5D-D7831322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15728"/>
            <a:ext cx="10515600" cy="388618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D0CDEF9-B39E-2BE0-FFFA-E184BE3E50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6231" y="95850"/>
            <a:ext cx="854063" cy="42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85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05773-BBA5-0514-C5CB-B867C9DA9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BC04-B82C-4487-959C-0B9899FEB9B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5EDF22-7505-D330-E420-EAC7E6D0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EDDA2-8C57-1ED3-4905-3DD71ADB1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C03E9-2607-443A-82DA-B6DEA26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1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0EC27-5122-38CF-2750-CB2931387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8D0EF-CF8E-0103-8339-ED36C2F8D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A0D2E-F817-006C-E1E6-5F6604B7BA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4AB320-8125-6390-0F0F-2BBA3FEDC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BC04-B82C-4487-959C-0B9899FEB9B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5FDDC-5E51-C5A4-7539-5D90626A1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C78214-7D60-0DA7-CDA2-04703402E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C03E9-2607-443A-82DA-B6DEA26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12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07AEB-3DD3-7E8D-41A8-990F4B5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801ED8-CC0C-3053-7FB5-555C692F0C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781E49-9A66-AA6F-3860-3575A60BC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C372F3-3E2E-8194-83F3-B34CA8007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BC04-B82C-4487-959C-0B9899FEB9B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AAD30-5316-268F-0590-07B5E9136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FB894A-6D18-2983-1165-B732066CE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C03E9-2607-443A-82DA-B6DEA26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3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443F2E-136F-56B5-25CB-3356D4538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EAF7C-748A-BCB6-B386-9772ABE54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E55BF-93E5-2E73-5B1B-E76F4D55A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1CBC04-B82C-4487-959C-0B9899FEB9B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B92E7-BAF4-1A77-7CC9-8279BCBEF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82486-45DF-BA46-9332-5E04868BC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2C03E9-2607-443A-82DA-B6DEA26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6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70445-7F8A-DDA2-4397-C853EDB19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733" y="1144269"/>
            <a:ext cx="10287491" cy="2387600"/>
          </a:xfrm>
        </p:spPr>
        <p:txBody>
          <a:bodyPr>
            <a:normAutofit/>
          </a:bodyPr>
          <a:lstStyle/>
          <a:p>
            <a:r>
              <a:rPr lang="en-US" sz="5600" dirty="0"/>
              <a:t>GSR Wages Summary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B7574A-4078-E10F-1732-3D3004B73001}"/>
              </a:ext>
            </a:extLst>
          </p:cNvPr>
          <p:cNvSpPr txBox="1"/>
          <p:nvPr/>
        </p:nvSpPr>
        <p:spPr>
          <a:xfrm>
            <a:off x="7995746" y="5713731"/>
            <a:ext cx="3609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DB515"/>
                </a:solidFill>
                <a:latin typeface="+mj-lt"/>
              </a:rPr>
              <a:t>MAY 8, 2026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E32943C-9987-D839-9C05-07E79214A7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Post-Ratification Side Letter and Overall GSR Compensation Structure</a:t>
            </a:r>
          </a:p>
        </p:txBody>
      </p:sp>
    </p:spTree>
    <p:extLst>
      <p:ext uri="{BB962C8B-B14F-4D97-AF65-F5344CB8AC3E}">
        <p14:creationId xmlns:p14="http://schemas.microsoft.com/office/powerpoint/2010/main" val="1864891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12B8F-28A6-333B-ED00-EE4F88286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E0CB5B-05F1-BD0F-B580-BC333DAE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50% GSR Sample Progression </a:t>
            </a:r>
            <a:r>
              <a:rPr lang="en-US" i="1" dirty="0">
                <a:solidFill>
                  <a:srgbClr val="FFCC66"/>
                </a:solidFill>
              </a:rPr>
              <a:t>with</a:t>
            </a:r>
            <a:r>
              <a:rPr lang="en-US" dirty="0"/>
              <a:t> Experience Level Increase</a:t>
            </a:r>
            <a:endParaRPr lang="en-US" sz="2200" b="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AA2FF9-E468-F0A4-5EC9-663F91C56B2D}"/>
              </a:ext>
            </a:extLst>
          </p:cNvPr>
          <p:cNvSpPr txBox="1"/>
          <p:nvPr/>
        </p:nvSpPr>
        <p:spPr>
          <a:xfrm>
            <a:off x="240108" y="943708"/>
            <a:ext cx="12685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Point 2 Start:</a:t>
            </a:r>
            <a:endParaRPr lang="en-US" sz="1400" i="1" dirty="0">
              <a:solidFill>
                <a:srgbClr val="003262"/>
              </a:solidFill>
            </a:endParaRPr>
          </a:p>
        </p:txBody>
      </p:sp>
      <p:sp>
        <p:nvSpPr>
          <p:cNvPr id="14" name="Flowchart: Off-page Connector 13">
            <a:extLst>
              <a:ext uri="{FF2B5EF4-FFF2-40B4-BE49-F238E27FC236}">
                <a16:creationId xmlns:a16="http://schemas.microsoft.com/office/drawing/2014/main" id="{426F2206-78FD-3443-F3C7-63D560309C45}"/>
              </a:ext>
            </a:extLst>
          </p:cNvPr>
          <p:cNvSpPr/>
          <p:nvPr/>
        </p:nvSpPr>
        <p:spPr>
          <a:xfrm>
            <a:off x="2739996" y="774970"/>
            <a:ext cx="900536" cy="420695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6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sp>
        <p:nvSpPr>
          <p:cNvPr id="19" name="Flowchart: Off-page Connector 18">
            <a:extLst>
              <a:ext uri="{FF2B5EF4-FFF2-40B4-BE49-F238E27FC236}">
                <a16:creationId xmlns:a16="http://schemas.microsoft.com/office/drawing/2014/main" id="{5E522F7D-BA91-7224-6FA5-8D1A8D7BDEFC}"/>
              </a:ext>
            </a:extLst>
          </p:cNvPr>
          <p:cNvSpPr/>
          <p:nvPr/>
        </p:nvSpPr>
        <p:spPr>
          <a:xfrm>
            <a:off x="3758204" y="774969"/>
            <a:ext cx="900536" cy="420695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6+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3A2E125-020E-87B7-6EE3-5747324B4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60318"/>
              </p:ext>
            </p:extLst>
          </p:nvPr>
        </p:nvGraphicFramePr>
        <p:xfrm>
          <a:off x="602383" y="1312722"/>
          <a:ext cx="10262849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3059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007352">
                  <a:extLst>
                    <a:ext uri="{9D8B030D-6E8A-4147-A177-3AD203B41FA5}">
                      <a16:colId xmlns:a16="http://schemas.microsoft.com/office/drawing/2014/main" val="1902576041"/>
                    </a:ext>
                  </a:extLst>
                </a:gridCol>
                <a:gridCol w="1007352">
                  <a:extLst>
                    <a:ext uri="{9D8B030D-6E8A-4147-A177-3AD203B41FA5}">
                      <a16:colId xmlns:a16="http://schemas.microsoft.com/office/drawing/2014/main" val="3333377891"/>
                    </a:ext>
                  </a:extLst>
                </a:gridCol>
                <a:gridCol w="1007352">
                  <a:extLst>
                    <a:ext uri="{9D8B030D-6E8A-4147-A177-3AD203B41FA5}">
                      <a16:colId xmlns:a16="http://schemas.microsoft.com/office/drawing/2014/main" val="510547954"/>
                    </a:ext>
                  </a:extLst>
                </a:gridCol>
                <a:gridCol w="1007352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007352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007352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  <a:gridCol w="3125678">
                  <a:extLst>
                    <a:ext uri="{9D8B030D-6E8A-4147-A177-3AD203B41FA5}">
                      <a16:colId xmlns:a16="http://schemas.microsoft.com/office/drawing/2014/main" val="2990271513"/>
                    </a:ext>
                  </a:extLst>
                </a:gridCol>
              </a:tblGrid>
              <a:tr h="504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10/1/2025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10/1/2026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10/1/2027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$2,995.63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$3,174.00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$3,363.00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$3,227.79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$3,357.00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$3,491.00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$3,477.96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$3,753.00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$4,049.00</a:t>
                      </a: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3 becomes point 2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$3,747.54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$3,888.00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$4,034.00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Placement to point 3 on 1/1/2030</a:t>
                      </a:r>
                    </a:p>
                  </a:txBody>
                  <a:tcPr marL="45720" marR="45720" anchor="ctr"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$4,038.00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$4,185.00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$4,337.00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$4,350.96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$4,480.00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17" name="Flowchart: Process 16">
            <a:extLst>
              <a:ext uri="{FF2B5EF4-FFF2-40B4-BE49-F238E27FC236}">
                <a16:creationId xmlns:a16="http://schemas.microsoft.com/office/drawing/2014/main" id="{16EC55C4-E8A8-DB5D-52A7-72FF0F32B3EF}"/>
              </a:ext>
            </a:extLst>
          </p:cNvPr>
          <p:cNvSpPr/>
          <p:nvPr/>
        </p:nvSpPr>
        <p:spPr>
          <a:xfrm>
            <a:off x="602383" y="3905515"/>
            <a:ext cx="4453711" cy="2456263"/>
          </a:xfrm>
          <a:prstGeom prst="flowChartProcess">
            <a:avLst/>
          </a:prstGeom>
          <a:solidFill>
            <a:srgbClr val="F0F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t" anchorCtr="0"/>
          <a:lstStyle/>
          <a:p>
            <a:pPr>
              <a:lnSpc>
                <a:spcPct val="115000"/>
              </a:lnSpc>
            </a:pPr>
            <a:r>
              <a:rPr lang="en-US" sz="1300" b="1" dirty="0">
                <a:solidFill>
                  <a:srgbClr val="003262"/>
                </a:solidFill>
              </a:rPr>
              <a:t>Summary of Salary Increases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51B605-7D4F-C47A-C959-26C604B100AF}"/>
              </a:ext>
            </a:extLst>
          </p:cNvPr>
          <p:cNvSpPr txBox="1"/>
          <p:nvPr/>
        </p:nvSpPr>
        <p:spPr>
          <a:xfrm>
            <a:off x="707897" y="5802675"/>
            <a:ext cx="48040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yearly incremental increases: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30.79%</a:t>
            </a:r>
            <a:b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increase between 2025 (point 2) and 2030 (point 3):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34.55%</a:t>
            </a:r>
            <a:endParaRPr lang="en-US" sz="1100" i="1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9EDACC4-B18B-DD48-3E79-6BDE3599AC59}"/>
              </a:ext>
            </a:extLst>
          </p:cNvPr>
          <p:cNvCxnSpPr>
            <a:cxnSpLocks/>
          </p:cNvCxnSpPr>
          <p:nvPr/>
        </p:nvCxnSpPr>
        <p:spPr>
          <a:xfrm>
            <a:off x="605535" y="3908678"/>
            <a:ext cx="0" cy="2456263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ED32AD0C-7E3F-4069-AE52-B31B6D50D4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003183"/>
              </p:ext>
            </p:extLst>
          </p:nvPr>
        </p:nvGraphicFramePr>
        <p:xfrm>
          <a:off x="779615" y="4237917"/>
          <a:ext cx="3087355" cy="144780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965518">
                  <a:extLst>
                    <a:ext uri="{9D8B030D-6E8A-4147-A177-3AD203B41FA5}">
                      <a16:colId xmlns:a16="http://schemas.microsoft.com/office/drawing/2014/main" val="2794893212"/>
                    </a:ext>
                  </a:extLst>
                </a:gridCol>
                <a:gridCol w="807046">
                  <a:extLst>
                    <a:ext uri="{9D8B030D-6E8A-4147-A177-3AD203B41FA5}">
                      <a16:colId xmlns:a16="http://schemas.microsoft.com/office/drawing/2014/main" val="500931072"/>
                    </a:ext>
                  </a:extLst>
                </a:gridCol>
                <a:gridCol w="1314791">
                  <a:extLst>
                    <a:ext uri="{9D8B030D-6E8A-4147-A177-3AD203B41FA5}">
                      <a16:colId xmlns:a16="http://schemas.microsoft.com/office/drawing/2014/main" val="36231411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10/1/2026</a:t>
                      </a:r>
                      <a:endParaRPr lang="en-US" sz="13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11.93%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$385.21/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5953462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2027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3.87%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$140.00/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247060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2028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3.86%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$145.00/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67022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2029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3.87%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$151.00/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118695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1/1/2030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7.26%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$294.00/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6049949"/>
                  </a:ext>
                </a:extLst>
              </a:tr>
            </a:tbl>
          </a:graphicData>
        </a:graphic>
      </p:graphicFrame>
      <p:sp>
        <p:nvSpPr>
          <p:cNvPr id="2" name="Flowchart: Off-page Connector 1">
            <a:extLst>
              <a:ext uri="{FF2B5EF4-FFF2-40B4-BE49-F238E27FC236}">
                <a16:creationId xmlns:a16="http://schemas.microsoft.com/office/drawing/2014/main" id="{354A3B8A-6B3F-1FA0-D04C-10F40095533E}"/>
              </a:ext>
            </a:extLst>
          </p:cNvPr>
          <p:cNvSpPr/>
          <p:nvPr/>
        </p:nvSpPr>
        <p:spPr>
          <a:xfrm>
            <a:off x="1721788" y="765676"/>
            <a:ext cx="900536" cy="439284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3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</p:spTree>
    <p:extLst>
      <p:ext uri="{BB962C8B-B14F-4D97-AF65-F5344CB8AC3E}">
        <p14:creationId xmlns:p14="http://schemas.microsoft.com/office/powerpoint/2010/main" val="454179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9BDE5-5FAF-6C98-1F4C-2DA6510B1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BA7EA6-CAAE-84AA-8C87-051258B6F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50% GSR Sample Progression </a:t>
            </a:r>
            <a:r>
              <a:rPr lang="en-US" sz="2200" b="0" i="1" dirty="0"/>
              <a:t>(point 3 start)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002ADA-C5F1-E48E-4610-4106F98CF7EE}"/>
              </a:ext>
            </a:extLst>
          </p:cNvPr>
          <p:cNvSpPr txBox="1"/>
          <p:nvPr/>
        </p:nvSpPr>
        <p:spPr>
          <a:xfrm>
            <a:off x="335358" y="905907"/>
            <a:ext cx="12316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Point 3 Start:</a:t>
            </a:r>
            <a:endParaRPr lang="en-US" sz="1400" i="1" dirty="0">
              <a:solidFill>
                <a:srgbClr val="003262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0B25FAD-2FCD-B387-5D9F-E0C8D6BCB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076436"/>
              </p:ext>
            </p:extLst>
          </p:nvPr>
        </p:nvGraphicFramePr>
        <p:xfrm>
          <a:off x="622941" y="1278644"/>
          <a:ext cx="10887745" cy="215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117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046112">
                  <a:extLst>
                    <a:ext uri="{9D8B030D-6E8A-4147-A177-3AD203B41FA5}">
                      <a16:colId xmlns:a16="http://schemas.microsoft.com/office/drawing/2014/main" val="1902576041"/>
                    </a:ext>
                  </a:extLst>
                </a:gridCol>
                <a:gridCol w="1046112">
                  <a:extLst>
                    <a:ext uri="{9D8B030D-6E8A-4147-A177-3AD203B41FA5}">
                      <a16:colId xmlns:a16="http://schemas.microsoft.com/office/drawing/2014/main" val="3333377891"/>
                    </a:ext>
                  </a:extLst>
                </a:gridCol>
                <a:gridCol w="1046112">
                  <a:extLst>
                    <a:ext uri="{9D8B030D-6E8A-4147-A177-3AD203B41FA5}">
                      <a16:colId xmlns:a16="http://schemas.microsoft.com/office/drawing/2014/main" val="510547954"/>
                    </a:ext>
                  </a:extLst>
                </a:gridCol>
                <a:gridCol w="1046112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046112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046112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  <a:gridCol w="3475956">
                  <a:extLst>
                    <a:ext uri="{9D8B030D-6E8A-4147-A177-3AD203B41FA5}">
                      <a16:colId xmlns:a16="http://schemas.microsoft.com/office/drawing/2014/main" val="3156921517"/>
                    </a:ext>
                  </a:extLst>
                </a:gridCol>
              </a:tblGrid>
              <a:tr h="504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10/1/2025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10/1/2026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10/1/2027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$2,995.63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$3,174.00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$3,363.00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$3,227.79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$3,357.00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$3,491.00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$3,477.96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$3,753.00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3 becomes point 2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$3,747.54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$3,888.00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$4,034.00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Placement to point 3 on 1/1/2030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$4,038.00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$4,185.00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$4,337.00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$4,350.96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$4,480.00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80EEDB07-F690-C2CE-F038-5423D98138E0}"/>
              </a:ext>
            </a:extLst>
          </p:cNvPr>
          <p:cNvSpPr/>
          <p:nvPr/>
        </p:nvSpPr>
        <p:spPr>
          <a:xfrm>
            <a:off x="407782" y="3774578"/>
            <a:ext cx="4218006" cy="2347029"/>
          </a:xfrm>
          <a:prstGeom prst="flowChartProcess">
            <a:avLst/>
          </a:prstGeom>
          <a:solidFill>
            <a:srgbClr val="F0F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t" anchorCtr="0"/>
          <a:lstStyle/>
          <a:p>
            <a:pPr>
              <a:lnSpc>
                <a:spcPct val="115000"/>
              </a:lnSpc>
            </a:pPr>
            <a:r>
              <a:rPr lang="en-US" sz="1300" b="1" dirty="0">
                <a:solidFill>
                  <a:srgbClr val="003262"/>
                </a:solidFill>
              </a:rPr>
              <a:t>Summary of Salary Increases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ACE42A-CEC7-1816-95E1-A03A7384D7E1}"/>
              </a:ext>
            </a:extLst>
          </p:cNvPr>
          <p:cNvSpPr txBox="1"/>
          <p:nvPr/>
        </p:nvSpPr>
        <p:spPr>
          <a:xfrm>
            <a:off x="513297" y="5628377"/>
            <a:ext cx="47028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yearly incremental increases: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22.74%</a:t>
            </a:r>
            <a:b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increase between 2025 (point 3) and 2030 (point 3):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24.87%</a:t>
            </a:r>
            <a:endParaRPr lang="en-US" sz="1100" i="1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F19EC06-AAE2-08B5-4767-C80D29F4BB4A}"/>
              </a:ext>
            </a:extLst>
          </p:cNvPr>
          <p:cNvCxnSpPr>
            <a:cxnSpLocks/>
          </p:cNvCxnSpPr>
          <p:nvPr/>
        </p:nvCxnSpPr>
        <p:spPr>
          <a:xfrm>
            <a:off x="410934" y="3777741"/>
            <a:ext cx="0" cy="2343866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63BB8DE-C24C-C17B-AEC8-66459E2AF2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844464"/>
              </p:ext>
            </p:extLst>
          </p:nvPr>
        </p:nvGraphicFramePr>
        <p:xfrm>
          <a:off x="585014" y="4106980"/>
          <a:ext cx="3087355" cy="144780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965518">
                  <a:extLst>
                    <a:ext uri="{9D8B030D-6E8A-4147-A177-3AD203B41FA5}">
                      <a16:colId xmlns:a16="http://schemas.microsoft.com/office/drawing/2014/main" val="2794893212"/>
                    </a:ext>
                  </a:extLst>
                </a:gridCol>
                <a:gridCol w="807046">
                  <a:extLst>
                    <a:ext uri="{9D8B030D-6E8A-4147-A177-3AD203B41FA5}">
                      <a16:colId xmlns:a16="http://schemas.microsoft.com/office/drawing/2014/main" val="500931072"/>
                    </a:ext>
                  </a:extLst>
                </a:gridCol>
                <a:gridCol w="1314791">
                  <a:extLst>
                    <a:ext uri="{9D8B030D-6E8A-4147-A177-3AD203B41FA5}">
                      <a16:colId xmlns:a16="http://schemas.microsoft.com/office/drawing/2014/main" val="36231411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10/1/2026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3.88%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$135.04/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5953462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2027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3.87%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$140.00/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247060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2028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3.86%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$145.00/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67022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2029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3.87%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$151.00/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118695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1/1/2030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7.26%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$294.00/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5580519"/>
                  </a:ext>
                </a:extLst>
              </a:tr>
            </a:tbl>
          </a:graphicData>
        </a:graphic>
      </p:graphicFrame>
      <p:sp>
        <p:nvSpPr>
          <p:cNvPr id="7" name="Flowchart: Off-page Connector 6">
            <a:extLst>
              <a:ext uri="{FF2B5EF4-FFF2-40B4-BE49-F238E27FC236}">
                <a16:creationId xmlns:a16="http://schemas.microsoft.com/office/drawing/2014/main" id="{B99F54CD-2692-9F73-9796-C874A5577252}"/>
              </a:ext>
            </a:extLst>
          </p:cNvPr>
          <p:cNvSpPr/>
          <p:nvPr/>
        </p:nvSpPr>
        <p:spPr>
          <a:xfrm>
            <a:off x="1803898" y="736393"/>
            <a:ext cx="900536" cy="420695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6+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</p:spTree>
    <p:extLst>
      <p:ext uri="{BB962C8B-B14F-4D97-AF65-F5344CB8AC3E}">
        <p14:creationId xmlns:p14="http://schemas.microsoft.com/office/powerpoint/2010/main" val="2662385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A1D69-6D3A-8181-5CDB-A3EBE0411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638FE09-58F6-BC2E-8D3C-0647C306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50% GSR Sample Progression </a:t>
            </a:r>
            <a:r>
              <a:rPr lang="en-US" sz="2200" b="0" i="1" dirty="0"/>
              <a:t>(point 4 and point 5 start)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FEE7AE-C432-1BC4-7B36-66349EA3B218}"/>
              </a:ext>
            </a:extLst>
          </p:cNvPr>
          <p:cNvSpPr txBox="1"/>
          <p:nvPr/>
        </p:nvSpPr>
        <p:spPr>
          <a:xfrm>
            <a:off x="230583" y="736597"/>
            <a:ext cx="12316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Point 4 Start:</a:t>
            </a:r>
            <a:endParaRPr lang="en-US" sz="1400" i="1" dirty="0">
              <a:solidFill>
                <a:srgbClr val="003262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CB80B98-0093-F9C5-F3C0-1C0AE79270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983175"/>
              </p:ext>
            </p:extLst>
          </p:nvPr>
        </p:nvGraphicFramePr>
        <p:xfrm>
          <a:off x="303007" y="1044374"/>
          <a:ext cx="8144521" cy="215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7335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1902576041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3333377891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510547954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</a:tblGrid>
              <a:tr h="504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10/1/2025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10/1/2026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10/1/2027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$2,995.63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$3,174.00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$3,363.00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$3,227.79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$3,357.00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$3,491.00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$3,477.96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$3,753.00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$3,747.54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$3,888.00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$4,034.00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$4,038.00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$4,185.00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$4,337.00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$4,350.96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$4,480.00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14" name="Flowchart: Process 13">
            <a:extLst>
              <a:ext uri="{FF2B5EF4-FFF2-40B4-BE49-F238E27FC236}">
                <a16:creationId xmlns:a16="http://schemas.microsoft.com/office/drawing/2014/main" id="{1F07F29F-12BF-2D18-2854-28CE36ABA8A9}"/>
              </a:ext>
            </a:extLst>
          </p:cNvPr>
          <p:cNvSpPr/>
          <p:nvPr/>
        </p:nvSpPr>
        <p:spPr>
          <a:xfrm>
            <a:off x="8594053" y="1044374"/>
            <a:ext cx="3295859" cy="2150356"/>
          </a:xfrm>
          <a:prstGeom prst="flowChartProcess">
            <a:avLst/>
          </a:prstGeom>
          <a:solidFill>
            <a:srgbClr val="F0F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t" anchorCtr="0"/>
          <a:lstStyle/>
          <a:p>
            <a:pPr>
              <a:lnSpc>
                <a:spcPct val="115000"/>
              </a:lnSpc>
            </a:pPr>
            <a:r>
              <a:rPr lang="en-US" sz="1300" b="1" dirty="0">
                <a:solidFill>
                  <a:srgbClr val="003262"/>
                </a:solidFill>
              </a:rPr>
              <a:t>Salary Increases</a:t>
            </a: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  <a:p>
            <a:pPr>
              <a:lnSpc>
                <a:spcPct val="115000"/>
              </a:lnSpc>
            </a:pP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  <a:p>
            <a:pPr>
              <a:lnSpc>
                <a:spcPct val="115000"/>
              </a:lnSpc>
            </a:pPr>
            <a:endParaRPr lang="en-US" b="1" dirty="0">
              <a:solidFill>
                <a:srgbClr val="003262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07E2E04-42F7-4178-D630-0BAE432819F5}"/>
              </a:ext>
            </a:extLst>
          </p:cNvPr>
          <p:cNvCxnSpPr>
            <a:cxnSpLocks/>
          </p:cNvCxnSpPr>
          <p:nvPr/>
        </p:nvCxnSpPr>
        <p:spPr>
          <a:xfrm>
            <a:off x="8594053" y="1044374"/>
            <a:ext cx="0" cy="2150356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1B4B91ED-34E6-B71A-4E99-EF9E2A005F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015333"/>
              </p:ext>
            </p:extLst>
          </p:nvPr>
        </p:nvGraphicFramePr>
        <p:xfrm>
          <a:off x="8802901" y="1353681"/>
          <a:ext cx="3107362" cy="1261688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965518">
                  <a:extLst>
                    <a:ext uri="{9D8B030D-6E8A-4147-A177-3AD203B41FA5}">
                      <a16:colId xmlns:a16="http://schemas.microsoft.com/office/drawing/2014/main" val="2794893212"/>
                    </a:ext>
                  </a:extLst>
                </a:gridCol>
                <a:gridCol w="865617">
                  <a:extLst>
                    <a:ext uri="{9D8B030D-6E8A-4147-A177-3AD203B41FA5}">
                      <a16:colId xmlns:a16="http://schemas.microsoft.com/office/drawing/2014/main" val="500931072"/>
                    </a:ext>
                  </a:extLst>
                </a:gridCol>
                <a:gridCol w="1276227">
                  <a:extLst>
                    <a:ext uri="{9D8B030D-6E8A-4147-A177-3AD203B41FA5}">
                      <a16:colId xmlns:a16="http://schemas.microsoft.com/office/drawing/2014/main" val="3623141150"/>
                    </a:ext>
                  </a:extLst>
                </a:gridCol>
              </a:tblGrid>
              <a:tr h="315422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10/1/2026</a:t>
                      </a:r>
                      <a:endParaRPr lang="en-US" sz="13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3.75%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$140.46/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6596392"/>
                  </a:ext>
                </a:extLst>
              </a:tr>
              <a:tr h="315422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2027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3.76%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$146.00/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2242514"/>
                  </a:ext>
                </a:extLst>
              </a:tr>
              <a:tr h="315422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2028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3.77%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$152.00/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6235672"/>
                  </a:ext>
                </a:extLst>
              </a:tr>
              <a:tr h="315422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2029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3.75%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$157.00/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2155816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FA1DAF8A-2A82-18D7-0C85-D67304F83248}"/>
              </a:ext>
            </a:extLst>
          </p:cNvPr>
          <p:cNvSpPr txBox="1"/>
          <p:nvPr/>
        </p:nvSpPr>
        <p:spPr>
          <a:xfrm>
            <a:off x="8723251" y="2594566"/>
            <a:ext cx="31101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yearly incremental increases: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15.03%</a:t>
            </a: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b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increase between 2025 (point 4) and 2029 </a:t>
            </a:r>
          </a:p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(point 3):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15.89%</a:t>
            </a:r>
            <a:endParaRPr lang="en-US" sz="1100" i="1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253B3C-067A-5253-A056-430306863B07}"/>
              </a:ext>
            </a:extLst>
          </p:cNvPr>
          <p:cNvSpPr txBox="1"/>
          <p:nvPr/>
        </p:nvSpPr>
        <p:spPr>
          <a:xfrm>
            <a:off x="230583" y="3483517"/>
            <a:ext cx="12316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Point 5 Start:</a:t>
            </a:r>
            <a:endParaRPr lang="en-US" sz="1400" i="1" dirty="0">
              <a:solidFill>
                <a:srgbClr val="003262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91B4728-F4DD-5A4E-2AD5-078CF8F0C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691085"/>
              </p:ext>
            </p:extLst>
          </p:nvPr>
        </p:nvGraphicFramePr>
        <p:xfrm>
          <a:off x="303007" y="3856254"/>
          <a:ext cx="8144521" cy="215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7335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3613002679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3333377891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510547954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</a:tblGrid>
              <a:tr h="504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10/1/2025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10/1/2026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10/1/2027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$2,995.63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$3,174.00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$3,363.00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$3,227.79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$3,357.00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$3,491.00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$3,477.96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$3,753.00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$3,747.54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$3,888.00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$4,034.00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$4,038.00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$4,185.00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$4,337.00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$4,350.96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$4,480.00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C697BC8C-5095-D9CB-65D7-918C09CE5EE6}"/>
              </a:ext>
            </a:extLst>
          </p:cNvPr>
          <p:cNvSpPr/>
          <p:nvPr/>
        </p:nvSpPr>
        <p:spPr>
          <a:xfrm>
            <a:off x="8598387" y="3856254"/>
            <a:ext cx="3295859" cy="2150356"/>
          </a:xfrm>
          <a:prstGeom prst="flowChartProcess">
            <a:avLst/>
          </a:prstGeom>
          <a:solidFill>
            <a:srgbClr val="F0F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t" anchorCtr="0"/>
          <a:lstStyle/>
          <a:p>
            <a:pPr>
              <a:lnSpc>
                <a:spcPct val="115000"/>
              </a:lnSpc>
            </a:pPr>
            <a:r>
              <a:rPr lang="en-US" sz="1300" b="1" dirty="0">
                <a:solidFill>
                  <a:srgbClr val="003262"/>
                </a:solidFill>
              </a:rPr>
              <a:t>Salary Increases</a:t>
            </a: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  <a:p>
            <a:pPr>
              <a:lnSpc>
                <a:spcPct val="115000"/>
              </a:lnSpc>
            </a:pP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  <a:p>
            <a:pPr>
              <a:lnSpc>
                <a:spcPct val="115000"/>
              </a:lnSpc>
            </a:pPr>
            <a:endParaRPr lang="en-US" b="1" dirty="0">
              <a:solidFill>
                <a:srgbClr val="003262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B1D7923-432F-E346-F5CA-C3A83D3BE1FE}"/>
              </a:ext>
            </a:extLst>
          </p:cNvPr>
          <p:cNvCxnSpPr>
            <a:cxnSpLocks/>
          </p:cNvCxnSpPr>
          <p:nvPr/>
        </p:nvCxnSpPr>
        <p:spPr>
          <a:xfrm>
            <a:off x="8598387" y="3856254"/>
            <a:ext cx="0" cy="2150356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35961D0-D76C-E260-5131-E1CC0CB7E2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448913"/>
              </p:ext>
            </p:extLst>
          </p:nvPr>
        </p:nvGraphicFramePr>
        <p:xfrm>
          <a:off x="8807235" y="4155513"/>
          <a:ext cx="3107362" cy="1205492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965518">
                  <a:extLst>
                    <a:ext uri="{9D8B030D-6E8A-4147-A177-3AD203B41FA5}">
                      <a16:colId xmlns:a16="http://schemas.microsoft.com/office/drawing/2014/main" val="2794893212"/>
                    </a:ext>
                  </a:extLst>
                </a:gridCol>
                <a:gridCol w="865617">
                  <a:extLst>
                    <a:ext uri="{9D8B030D-6E8A-4147-A177-3AD203B41FA5}">
                      <a16:colId xmlns:a16="http://schemas.microsoft.com/office/drawing/2014/main" val="500931072"/>
                    </a:ext>
                  </a:extLst>
                </a:gridCol>
                <a:gridCol w="1276227">
                  <a:extLst>
                    <a:ext uri="{9D8B030D-6E8A-4147-A177-3AD203B41FA5}">
                      <a16:colId xmlns:a16="http://schemas.microsoft.com/office/drawing/2014/main" val="3623141150"/>
                    </a:ext>
                  </a:extLst>
                </a:gridCol>
              </a:tblGrid>
              <a:tr h="301373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10/1/2026</a:t>
                      </a:r>
                      <a:endParaRPr lang="en-US" sz="13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3.64%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$147.00/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6596392"/>
                  </a:ext>
                </a:extLst>
              </a:tr>
              <a:tr h="301373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2027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3.63%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$152.00/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2242514"/>
                  </a:ext>
                </a:extLst>
              </a:tr>
              <a:tr h="301373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2028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3.64%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$158.00/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6235672"/>
                  </a:ext>
                </a:extLst>
              </a:tr>
              <a:tr h="301373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2029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3.63%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$163.00/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215581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89A66DE-28F0-712C-A668-5F0C2FD181B8}"/>
              </a:ext>
            </a:extLst>
          </p:cNvPr>
          <p:cNvSpPr txBox="1"/>
          <p:nvPr/>
        </p:nvSpPr>
        <p:spPr>
          <a:xfrm>
            <a:off x="8749247" y="5383725"/>
            <a:ext cx="31101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yearly incremental increases: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14.54%</a:t>
            </a: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b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increase between 2025 (point 5) and 2029 </a:t>
            </a:r>
          </a:p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(point 4):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15.35%</a:t>
            </a:r>
            <a:endParaRPr lang="en-US" sz="1100" i="1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673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FD66A-C43D-6D9D-4B9C-67B2669D1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2D7EB0-183F-26D3-57EB-A4F7D4078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50% GSR Sample Progression </a:t>
            </a:r>
            <a:r>
              <a:rPr lang="en-US" sz="2200" b="0" i="1" dirty="0"/>
              <a:t>(point 6 start)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8A3555-A470-381B-0BEE-1563274E9742}"/>
              </a:ext>
            </a:extLst>
          </p:cNvPr>
          <p:cNvSpPr txBox="1"/>
          <p:nvPr/>
        </p:nvSpPr>
        <p:spPr>
          <a:xfrm>
            <a:off x="240806" y="1116066"/>
            <a:ext cx="24054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Point 6 Start (UAW and UC):</a:t>
            </a:r>
            <a:endParaRPr lang="en-US" sz="1400" i="1" dirty="0">
              <a:solidFill>
                <a:srgbClr val="003262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D384658-CBB7-643A-6C3A-DFFF01B26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14901"/>
              </p:ext>
            </p:extLst>
          </p:nvPr>
        </p:nvGraphicFramePr>
        <p:xfrm>
          <a:off x="313230" y="1423843"/>
          <a:ext cx="8144521" cy="215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7335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1902576041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3333377891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510547954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</a:tblGrid>
              <a:tr h="504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10/1/2025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10/1/2026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10/1/2027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$2,995.63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$3,174.00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$3,363.00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$3,227.79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$3,357.00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$3,491.00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$3,477.96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$3,753.00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$3,747.54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$3,888.00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$4,034.00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$4,038.00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$4,185.00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$4,337.00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$4,350.96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$4,480.00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F399A8A1-E37F-8646-5198-3B03BFCC3434}"/>
              </a:ext>
            </a:extLst>
          </p:cNvPr>
          <p:cNvSpPr/>
          <p:nvPr/>
        </p:nvSpPr>
        <p:spPr>
          <a:xfrm>
            <a:off x="8598387" y="1409467"/>
            <a:ext cx="3295859" cy="2150356"/>
          </a:xfrm>
          <a:prstGeom prst="flowChartProcess">
            <a:avLst/>
          </a:prstGeom>
          <a:solidFill>
            <a:srgbClr val="F0F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t" anchorCtr="0"/>
          <a:lstStyle/>
          <a:p>
            <a:pPr>
              <a:lnSpc>
                <a:spcPct val="115000"/>
              </a:lnSpc>
            </a:pPr>
            <a:r>
              <a:rPr lang="en-US" sz="1300" b="1" dirty="0">
                <a:solidFill>
                  <a:srgbClr val="003262"/>
                </a:solidFill>
              </a:rPr>
              <a:t>Salary Increases</a:t>
            </a: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  <a:p>
            <a:pPr>
              <a:lnSpc>
                <a:spcPct val="115000"/>
              </a:lnSpc>
            </a:pP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  <a:p>
            <a:pPr>
              <a:lnSpc>
                <a:spcPct val="115000"/>
              </a:lnSpc>
            </a:pPr>
            <a:endParaRPr lang="en-US" b="1" dirty="0">
              <a:solidFill>
                <a:srgbClr val="003262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210B08-D36D-20DC-C000-EA163562B18A}"/>
              </a:ext>
            </a:extLst>
          </p:cNvPr>
          <p:cNvCxnSpPr>
            <a:cxnSpLocks/>
          </p:cNvCxnSpPr>
          <p:nvPr/>
        </p:nvCxnSpPr>
        <p:spPr>
          <a:xfrm>
            <a:off x="8598387" y="1409467"/>
            <a:ext cx="0" cy="2150356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10EA875-5ADA-8080-953E-DEB825FD0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335257"/>
              </p:ext>
            </p:extLst>
          </p:nvPr>
        </p:nvGraphicFramePr>
        <p:xfrm>
          <a:off x="8807234" y="1710107"/>
          <a:ext cx="3107362" cy="1205492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965518">
                  <a:extLst>
                    <a:ext uri="{9D8B030D-6E8A-4147-A177-3AD203B41FA5}">
                      <a16:colId xmlns:a16="http://schemas.microsoft.com/office/drawing/2014/main" val="2794893212"/>
                    </a:ext>
                  </a:extLst>
                </a:gridCol>
                <a:gridCol w="865617">
                  <a:extLst>
                    <a:ext uri="{9D8B030D-6E8A-4147-A177-3AD203B41FA5}">
                      <a16:colId xmlns:a16="http://schemas.microsoft.com/office/drawing/2014/main" val="500931072"/>
                    </a:ext>
                  </a:extLst>
                </a:gridCol>
                <a:gridCol w="1276227">
                  <a:extLst>
                    <a:ext uri="{9D8B030D-6E8A-4147-A177-3AD203B41FA5}">
                      <a16:colId xmlns:a16="http://schemas.microsoft.com/office/drawing/2014/main" val="3623141150"/>
                    </a:ext>
                  </a:extLst>
                </a:gridCol>
              </a:tblGrid>
              <a:tr h="301373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10/1/2026</a:t>
                      </a:r>
                      <a:endParaRPr lang="en-US" sz="13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2.97%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$129.04/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6596392"/>
                  </a:ext>
                </a:extLst>
              </a:tr>
              <a:tr h="301373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2027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2.97%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$133.00/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2242514"/>
                  </a:ext>
                </a:extLst>
              </a:tr>
              <a:tr h="301373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2028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2.97%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$137.00/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6235672"/>
                  </a:ext>
                </a:extLst>
              </a:tr>
              <a:tr h="301373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2029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2.97%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$141.00/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2155816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6D12FC07-4C8C-04FC-AE6E-B3BE544151C0}"/>
              </a:ext>
            </a:extLst>
          </p:cNvPr>
          <p:cNvSpPr txBox="1"/>
          <p:nvPr/>
        </p:nvSpPr>
        <p:spPr>
          <a:xfrm>
            <a:off x="8739024" y="2937629"/>
            <a:ext cx="31101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yearly incremental increases: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11.88%</a:t>
            </a: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b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increase between 2025 (point 6) and 2029 </a:t>
            </a:r>
          </a:p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(point 5):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12.41%</a:t>
            </a:r>
            <a:endParaRPr lang="en-US" sz="1100" i="1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139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2AEA2-22A5-75B6-9FD5-C3B7CB99B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A208862-CB00-5A3E-945A-C9BE43C6F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50% GSR Progression Comparison </a:t>
            </a:r>
            <a:r>
              <a:rPr lang="en-US" i="1" dirty="0">
                <a:solidFill>
                  <a:srgbClr val="FFCC66"/>
                </a:solidFill>
              </a:rPr>
              <a:t>with</a:t>
            </a:r>
            <a:r>
              <a:rPr lang="en-US" dirty="0"/>
              <a:t> Experience Level Increase</a:t>
            </a:r>
            <a:endParaRPr lang="en-US" sz="2200" b="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204742-C314-D887-494E-741A2DB07B23}"/>
              </a:ext>
            </a:extLst>
          </p:cNvPr>
          <p:cNvSpPr txBox="1"/>
          <p:nvPr/>
        </p:nvSpPr>
        <p:spPr>
          <a:xfrm>
            <a:off x="335358" y="905907"/>
            <a:ext cx="21309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Point 1 Start on 10/1/26:</a:t>
            </a:r>
            <a:endParaRPr lang="en-US" sz="1400" i="1" dirty="0">
              <a:solidFill>
                <a:srgbClr val="003262"/>
              </a:solidFill>
            </a:endParaRPr>
          </a:p>
        </p:txBody>
      </p:sp>
      <p:sp>
        <p:nvSpPr>
          <p:cNvPr id="9" name="Flowchart: Off-page Connector 8">
            <a:extLst>
              <a:ext uri="{FF2B5EF4-FFF2-40B4-BE49-F238E27FC236}">
                <a16:creationId xmlns:a16="http://schemas.microsoft.com/office/drawing/2014/main" id="{8E4C2A8D-3DE6-B843-F465-551A143256F7}"/>
              </a:ext>
            </a:extLst>
          </p:cNvPr>
          <p:cNvSpPr/>
          <p:nvPr/>
        </p:nvSpPr>
        <p:spPr>
          <a:xfrm>
            <a:off x="3740244" y="778812"/>
            <a:ext cx="882589" cy="439284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3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sp>
        <p:nvSpPr>
          <p:cNvPr id="10" name="Flowchart: Off-page Connector 9">
            <a:extLst>
              <a:ext uri="{FF2B5EF4-FFF2-40B4-BE49-F238E27FC236}">
                <a16:creationId xmlns:a16="http://schemas.microsoft.com/office/drawing/2014/main" id="{3C8D9EEC-9AF6-692B-AA48-968DD44FA5B7}"/>
              </a:ext>
            </a:extLst>
          </p:cNvPr>
          <p:cNvSpPr/>
          <p:nvPr/>
        </p:nvSpPr>
        <p:spPr>
          <a:xfrm>
            <a:off x="4866792" y="781071"/>
            <a:ext cx="882589" cy="420695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6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sp>
        <p:nvSpPr>
          <p:cNvPr id="12" name="Flowchart: Off-page Connector 11">
            <a:extLst>
              <a:ext uri="{FF2B5EF4-FFF2-40B4-BE49-F238E27FC236}">
                <a16:creationId xmlns:a16="http://schemas.microsoft.com/office/drawing/2014/main" id="{D772F590-3DA1-994B-AB36-F9F74323AC15}"/>
              </a:ext>
            </a:extLst>
          </p:cNvPr>
          <p:cNvSpPr/>
          <p:nvPr/>
        </p:nvSpPr>
        <p:spPr>
          <a:xfrm>
            <a:off x="2604647" y="780588"/>
            <a:ext cx="882589" cy="439284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0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D81AD5B-A230-E0B5-4FF7-0DB2169DD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302696"/>
              </p:ext>
            </p:extLst>
          </p:nvPr>
        </p:nvGraphicFramePr>
        <p:xfrm>
          <a:off x="433772" y="1278644"/>
          <a:ext cx="10592814" cy="215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9254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077572">
                  <a:extLst>
                    <a:ext uri="{9D8B030D-6E8A-4147-A177-3AD203B41FA5}">
                      <a16:colId xmlns:a16="http://schemas.microsoft.com/office/drawing/2014/main" val="1902576041"/>
                    </a:ext>
                  </a:extLst>
                </a:gridCol>
                <a:gridCol w="1077572">
                  <a:extLst>
                    <a:ext uri="{9D8B030D-6E8A-4147-A177-3AD203B41FA5}">
                      <a16:colId xmlns:a16="http://schemas.microsoft.com/office/drawing/2014/main" val="3333377891"/>
                    </a:ext>
                  </a:extLst>
                </a:gridCol>
                <a:gridCol w="1077572">
                  <a:extLst>
                    <a:ext uri="{9D8B030D-6E8A-4147-A177-3AD203B41FA5}">
                      <a16:colId xmlns:a16="http://schemas.microsoft.com/office/drawing/2014/main" val="510547954"/>
                    </a:ext>
                  </a:extLst>
                </a:gridCol>
                <a:gridCol w="1077572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077572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077572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  <a:gridCol w="2958128">
                  <a:extLst>
                    <a:ext uri="{9D8B030D-6E8A-4147-A177-3AD203B41FA5}">
                      <a16:colId xmlns:a16="http://schemas.microsoft.com/office/drawing/2014/main" val="3794179308"/>
                    </a:ext>
                  </a:extLst>
                </a:gridCol>
              </a:tblGrid>
              <a:tr h="504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10/1/2025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10/1/2026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10/1/2027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$2,995.63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$3,174.00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$3,363.00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$3,227.79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$3,357.00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$3,491.00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$3,477.96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$3,753.00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$4,049.00</a:t>
                      </a: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3 becomes point 2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$3,747.54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$3,888.00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$4,034.00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Placement to point 3 on 1/1/2030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$4,038.00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$4,185.00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$4,337.00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$4,350.96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$4,480.00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7" name="Flowchart: Off-page Connector 6">
            <a:extLst>
              <a:ext uri="{FF2B5EF4-FFF2-40B4-BE49-F238E27FC236}">
                <a16:creationId xmlns:a16="http://schemas.microsoft.com/office/drawing/2014/main" id="{3B0F6855-F7F3-36FE-7EFB-5B7839301E8D}"/>
              </a:ext>
            </a:extLst>
          </p:cNvPr>
          <p:cNvSpPr/>
          <p:nvPr/>
        </p:nvSpPr>
        <p:spPr>
          <a:xfrm>
            <a:off x="5993340" y="778812"/>
            <a:ext cx="882589" cy="420695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6+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330806D1-A5B9-763A-E2CC-3264031ACF9E}"/>
              </a:ext>
            </a:extLst>
          </p:cNvPr>
          <p:cNvSpPr/>
          <p:nvPr/>
        </p:nvSpPr>
        <p:spPr>
          <a:xfrm>
            <a:off x="433774" y="3729900"/>
            <a:ext cx="4353380" cy="2347029"/>
          </a:xfrm>
          <a:prstGeom prst="flowChartProcess">
            <a:avLst/>
          </a:prstGeom>
          <a:solidFill>
            <a:srgbClr val="F0F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t" anchorCtr="0"/>
          <a:lstStyle/>
          <a:p>
            <a:pPr>
              <a:lnSpc>
                <a:spcPct val="115000"/>
              </a:lnSpc>
            </a:pPr>
            <a:r>
              <a:rPr lang="en-US" sz="1300" b="1" dirty="0">
                <a:solidFill>
                  <a:srgbClr val="003262"/>
                </a:solidFill>
              </a:rPr>
              <a:t>Summary of Salary Increases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2CAC573-B2BF-EF9B-8C35-2619D912A4CD}"/>
              </a:ext>
            </a:extLst>
          </p:cNvPr>
          <p:cNvCxnSpPr>
            <a:cxnSpLocks/>
          </p:cNvCxnSpPr>
          <p:nvPr/>
        </p:nvCxnSpPr>
        <p:spPr>
          <a:xfrm>
            <a:off x="436926" y="3733063"/>
            <a:ext cx="0" cy="2343866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969B7B27-E7C0-D518-6FA4-DC825DA637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355469"/>
              </p:ext>
            </p:extLst>
          </p:nvPr>
        </p:nvGraphicFramePr>
        <p:xfrm>
          <a:off x="611006" y="4062302"/>
          <a:ext cx="3087355" cy="144780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965518">
                  <a:extLst>
                    <a:ext uri="{9D8B030D-6E8A-4147-A177-3AD203B41FA5}">
                      <a16:colId xmlns:a16="http://schemas.microsoft.com/office/drawing/2014/main" val="2794893212"/>
                    </a:ext>
                  </a:extLst>
                </a:gridCol>
                <a:gridCol w="807046">
                  <a:extLst>
                    <a:ext uri="{9D8B030D-6E8A-4147-A177-3AD203B41FA5}">
                      <a16:colId xmlns:a16="http://schemas.microsoft.com/office/drawing/2014/main" val="500931072"/>
                    </a:ext>
                  </a:extLst>
                </a:gridCol>
                <a:gridCol w="1314791">
                  <a:extLst>
                    <a:ext uri="{9D8B030D-6E8A-4147-A177-3AD203B41FA5}">
                      <a16:colId xmlns:a16="http://schemas.microsoft.com/office/drawing/2014/main" val="36231411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10/1/2026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N/A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N/A</a:t>
                      </a:r>
                      <a:endParaRPr lang="en-US" sz="13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5953462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2027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9.99%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$317.00/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247060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2028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11.66%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$407.00/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67022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2029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3.87%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$151.00/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118695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1/1/2030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7.26%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$294.00/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5580519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3914F019-9068-940E-4882-523D20FB6BBB}"/>
              </a:ext>
            </a:extLst>
          </p:cNvPr>
          <p:cNvSpPr txBox="1"/>
          <p:nvPr/>
        </p:nvSpPr>
        <p:spPr>
          <a:xfrm>
            <a:off x="517026" y="5578072"/>
            <a:ext cx="45928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yearly incremental increases: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32.78%</a:t>
            </a:r>
            <a:b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increase between 2026 (point 1) and 2030 (point 3):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36.83%</a:t>
            </a:r>
            <a:endParaRPr lang="en-US" sz="1100" i="1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522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A5038-25B1-36FA-0590-8D5E8ACA8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5879481-DABA-C5F6-BACB-3C75C1FF1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50% GSR Progression Comparison </a:t>
            </a:r>
            <a:r>
              <a:rPr lang="en-US" i="1" dirty="0">
                <a:solidFill>
                  <a:srgbClr val="FFCC66"/>
                </a:solidFill>
              </a:rPr>
              <a:t>with</a:t>
            </a:r>
            <a:r>
              <a:rPr lang="en-US" dirty="0"/>
              <a:t> Experience Level Increase</a:t>
            </a:r>
            <a:endParaRPr lang="en-US" sz="2200" b="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9726DB-F6D7-49BA-D1F0-04A8DB07F1F8}"/>
              </a:ext>
            </a:extLst>
          </p:cNvPr>
          <p:cNvSpPr txBox="1"/>
          <p:nvPr/>
        </p:nvSpPr>
        <p:spPr>
          <a:xfrm>
            <a:off x="335358" y="905907"/>
            <a:ext cx="26698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Point 1 Start on 10/1/27 (UAW):</a:t>
            </a:r>
            <a:endParaRPr lang="en-US" sz="1400" i="1" dirty="0">
              <a:solidFill>
                <a:srgbClr val="003262"/>
              </a:solidFill>
            </a:endParaRPr>
          </a:p>
        </p:txBody>
      </p:sp>
      <p:sp>
        <p:nvSpPr>
          <p:cNvPr id="9" name="Flowchart: Off-page Connector 8">
            <a:extLst>
              <a:ext uri="{FF2B5EF4-FFF2-40B4-BE49-F238E27FC236}">
                <a16:creationId xmlns:a16="http://schemas.microsoft.com/office/drawing/2014/main" id="{059BCEBE-9256-CCE0-F29E-45FD9A97C686}"/>
              </a:ext>
            </a:extLst>
          </p:cNvPr>
          <p:cNvSpPr/>
          <p:nvPr/>
        </p:nvSpPr>
        <p:spPr>
          <a:xfrm>
            <a:off x="4893686" y="757245"/>
            <a:ext cx="900536" cy="439284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3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sp>
        <p:nvSpPr>
          <p:cNvPr id="10" name="Flowchart: Off-page Connector 9">
            <a:extLst>
              <a:ext uri="{FF2B5EF4-FFF2-40B4-BE49-F238E27FC236}">
                <a16:creationId xmlns:a16="http://schemas.microsoft.com/office/drawing/2014/main" id="{A4EF4884-10A6-FA86-A0A0-D2D30CFCEC9A}"/>
              </a:ext>
            </a:extLst>
          </p:cNvPr>
          <p:cNvSpPr/>
          <p:nvPr/>
        </p:nvSpPr>
        <p:spPr>
          <a:xfrm>
            <a:off x="6020234" y="759504"/>
            <a:ext cx="900536" cy="420695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6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sp>
        <p:nvSpPr>
          <p:cNvPr id="12" name="Flowchart: Off-page Connector 11">
            <a:extLst>
              <a:ext uri="{FF2B5EF4-FFF2-40B4-BE49-F238E27FC236}">
                <a16:creationId xmlns:a16="http://schemas.microsoft.com/office/drawing/2014/main" id="{D01D46EB-60BE-CD0B-CB79-CDFF8DC4E8D6}"/>
              </a:ext>
            </a:extLst>
          </p:cNvPr>
          <p:cNvSpPr/>
          <p:nvPr/>
        </p:nvSpPr>
        <p:spPr>
          <a:xfrm>
            <a:off x="3758089" y="759021"/>
            <a:ext cx="900536" cy="439284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0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0E8EF6F-66D6-428C-ACC0-A5E5785DE3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695561"/>
              </p:ext>
            </p:extLst>
          </p:nvPr>
        </p:nvGraphicFramePr>
        <p:xfrm>
          <a:off x="407781" y="1278644"/>
          <a:ext cx="10515592" cy="215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697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080745">
                  <a:extLst>
                    <a:ext uri="{9D8B030D-6E8A-4147-A177-3AD203B41FA5}">
                      <a16:colId xmlns:a16="http://schemas.microsoft.com/office/drawing/2014/main" val="1902576041"/>
                    </a:ext>
                  </a:extLst>
                </a:gridCol>
                <a:gridCol w="1080745">
                  <a:extLst>
                    <a:ext uri="{9D8B030D-6E8A-4147-A177-3AD203B41FA5}">
                      <a16:colId xmlns:a16="http://schemas.microsoft.com/office/drawing/2014/main" val="3333377891"/>
                    </a:ext>
                  </a:extLst>
                </a:gridCol>
                <a:gridCol w="1080745">
                  <a:extLst>
                    <a:ext uri="{9D8B030D-6E8A-4147-A177-3AD203B41FA5}">
                      <a16:colId xmlns:a16="http://schemas.microsoft.com/office/drawing/2014/main" val="510547954"/>
                    </a:ext>
                  </a:extLst>
                </a:gridCol>
                <a:gridCol w="1080745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080745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080745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  <a:gridCol w="2858425">
                  <a:extLst>
                    <a:ext uri="{9D8B030D-6E8A-4147-A177-3AD203B41FA5}">
                      <a16:colId xmlns:a16="http://schemas.microsoft.com/office/drawing/2014/main" val="2580919951"/>
                    </a:ext>
                  </a:extLst>
                </a:gridCol>
              </a:tblGrid>
              <a:tr h="504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10/1/2025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10/1/2026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10/1/2027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$2,995.63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$3,174.00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$3,363.00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$3,227.79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$3,357.00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$3,491.00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$3,477.96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$3,753.00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 .00</a:t>
                      </a: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3 becomes point 2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$3,747.54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$3,888.00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$4,034.00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Placement to point 3 on 1/1/2030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$4,038.00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$4,185.00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$4,337.00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$4,350.96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$4,480.00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14" name="Flowchart: Process 13">
            <a:extLst>
              <a:ext uri="{FF2B5EF4-FFF2-40B4-BE49-F238E27FC236}">
                <a16:creationId xmlns:a16="http://schemas.microsoft.com/office/drawing/2014/main" id="{B4598C6A-2547-3AD8-357E-3A9F4669EEDE}"/>
              </a:ext>
            </a:extLst>
          </p:cNvPr>
          <p:cNvSpPr/>
          <p:nvPr/>
        </p:nvSpPr>
        <p:spPr>
          <a:xfrm>
            <a:off x="407782" y="3891265"/>
            <a:ext cx="4353380" cy="2347029"/>
          </a:xfrm>
          <a:prstGeom prst="flowChartProcess">
            <a:avLst/>
          </a:prstGeom>
          <a:solidFill>
            <a:srgbClr val="F0F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t" anchorCtr="0"/>
          <a:lstStyle/>
          <a:p>
            <a:pPr>
              <a:lnSpc>
                <a:spcPct val="115000"/>
              </a:lnSpc>
            </a:pPr>
            <a:r>
              <a:rPr lang="en-US" sz="1300" b="1" dirty="0">
                <a:solidFill>
                  <a:srgbClr val="003262"/>
                </a:solidFill>
              </a:rPr>
              <a:t>Summary of Salary Increases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932CC8E-A291-6998-3A2B-6064AFF519EA}"/>
              </a:ext>
            </a:extLst>
          </p:cNvPr>
          <p:cNvCxnSpPr>
            <a:cxnSpLocks/>
          </p:cNvCxnSpPr>
          <p:nvPr/>
        </p:nvCxnSpPr>
        <p:spPr>
          <a:xfrm>
            <a:off x="410934" y="3894428"/>
            <a:ext cx="0" cy="2343866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11E2EDEB-DE4C-3AD4-F9D6-F63FF5D3B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102238"/>
              </p:ext>
            </p:extLst>
          </p:nvPr>
        </p:nvGraphicFramePr>
        <p:xfrm>
          <a:off x="585014" y="4223667"/>
          <a:ext cx="3087355" cy="144780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965518">
                  <a:extLst>
                    <a:ext uri="{9D8B030D-6E8A-4147-A177-3AD203B41FA5}">
                      <a16:colId xmlns:a16="http://schemas.microsoft.com/office/drawing/2014/main" val="2794893212"/>
                    </a:ext>
                  </a:extLst>
                </a:gridCol>
                <a:gridCol w="807046">
                  <a:extLst>
                    <a:ext uri="{9D8B030D-6E8A-4147-A177-3AD203B41FA5}">
                      <a16:colId xmlns:a16="http://schemas.microsoft.com/office/drawing/2014/main" val="500931072"/>
                    </a:ext>
                  </a:extLst>
                </a:gridCol>
                <a:gridCol w="1314791">
                  <a:extLst>
                    <a:ext uri="{9D8B030D-6E8A-4147-A177-3AD203B41FA5}">
                      <a16:colId xmlns:a16="http://schemas.microsoft.com/office/drawing/2014/main" val="36231411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10/1/2026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N/A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N/A</a:t>
                      </a:r>
                      <a:endParaRPr lang="en-US" sz="13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5953462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2027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N/A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N/A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247060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2028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7.94%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$267.00/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67022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2029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11.54%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$419.00/</a:t>
                      </a:r>
                      <a:r>
                        <a:rPr lang="en-US" sz="13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</a:t>
                      </a:r>
                      <a:endParaRPr lang="en-US" sz="13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118695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1/1/2030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7.26%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$294.00/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5580519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64B7728F-A87C-4D1E-6781-942D64BF6CEE}"/>
              </a:ext>
            </a:extLst>
          </p:cNvPr>
          <p:cNvSpPr txBox="1"/>
          <p:nvPr/>
        </p:nvSpPr>
        <p:spPr>
          <a:xfrm>
            <a:off x="491034" y="5739437"/>
            <a:ext cx="45928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yearly incremental increases: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26.74%</a:t>
            </a:r>
            <a:b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increase between 2027 (point 1) and 2030 (point 3):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29.14%</a:t>
            </a:r>
            <a:endParaRPr lang="en-US" sz="1100" i="1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498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A769EC8-0B45-E7DB-6DD3-933DB0C48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Sample Progression Comparisons</a:t>
            </a:r>
            <a:endParaRPr lang="en-US" sz="2200" b="0" i="1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EC156C3-58B4-461A-8C5B-34B5A76F35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389164"/>
              </p:ext>
            </p:extLst>
          </p:nvPr>
        </p:nvGraphicFramePr>
        <p:xfrm>
          <a:off x="460163" y="1313441"/>
          <a:ext cx="4497421" cy="1554480"/>
        </p:xfrm>
        <a:graphic>
          <a:graphicData uri="http://schemas.openxmlformats.org/drawingml/2006/table">
            <a:tbl>
              <a:tblPr/>
              <a:tblGrid>
                <a:gridCol w="736765">
                  <a:extLst>
                    <a:ext uri="{9D8B030D-6E8A-4147-A177-3AD203B41FA5}">
                      <a16:colId xmlns:a16="http://schemas.microsoft.com/office/drawing/2014/main" val="246689102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661662674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1016110452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308968257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3930629644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3561418523"/>
                    </a:ext>
                  </a:extLst>
                </a:gridCol>
                <a:gridCol w="1256166">
                  <a:extLst>
                    <a:ext uri="{9D8B030D-6E8A-4147-A177-3AD203B41FA5}">
                      <a16:colId xmlns:a16="http://schemas.microsoft.com/office/drawing/2014/main" val="1771969557"/>
                    </a:ext>
                  </a:extLst>
                </a:gridCol>
              </a:tblGrid>
              <a:tr h="162506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Current Point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Oct 2026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Oct 2027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Oct 2028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Oct 2029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Jan 2030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Final Point on the Unified Scale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7711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5461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767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070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2885189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8EF143C-3147-431B-66D5-389BA6976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666763"/>
              </p:ext>
            </p:extLst>
          </p:nvPr>
        </p:nvGraphicFramePr>
        <p:xfrm>
          <a:off x="460162" y="3325600"/>
          <a:ext cx="4497421" cy="1097280"/>
        </p:xfrm>
        <a:graphic>
          <a:graphicData uri="http://schemas.openxmlformats.org/drawingml/2006/table">
            <a:tbl>
              <a:tblPr/>
              <a:tblGrid>
                <a:gridCol w="736765">
                  <a:extLst>
                    <a:ext uri="{9D8B030D-6E8A-4147-A177-3AD203B41FA5}">
                      <a16:colId xmlns:a16="http://schemas.microsoft.com/office/drawing/2014/main" val="246689102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661662674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1016110452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308968257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3930629644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3561418523"/>
                    </a:ext>
                  </a:extLst>
                </a:gridCol>
                <a:gridCol w="1256166">
                  <a:extLst>
                    <a:ext uri="{9D8B030D-6E8A-4147-A177-3AD203B41FA5}">
                      <a16:colId xmlns:a16="http://schemas.microsoft.com/office/drawing/2014/main" val="17719695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5461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767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070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2885189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FCE26FBA-B287-6322-EA1C-29F129D04CA6}"/>
              </a:ext>
            </a:extLst>
          </p:cNvPr>
          <p:cNvSpPr txBox="1"/>
          <p:nvPr/>
        </p:nvSpPr>
        <p:spPr>
          <a:xfrm>
            <a:off x="460163" y="994828"/>
            <a:ext cx="4042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3 Experience level increases, Oct 2027, Oct 2028, </a:t>
            </a:r>
            <a:r>
              <a:rPr lang="en-US" sz="1200" b="1" dirty="0">
                <a:solidFill>
                  <a:srgbClr val="BE7944"/>
                </a:solidFill>
              </a:rPr>
              <a:t>Jan</a:t>
            </a:r>
            <a:r>
              <a:rPr lang="en-US" sz="1200" dirty="0"/>
              <a:t> </a:t>
            </a:r>
            <a:r>
              <a:rPr lang="en-US" sz="1200" b="1" dirty="0">
                <a:solidFill>
                  <a:srgbClr val="BE7944"/>
                </a:solidFill>
              </a:rPr>
              <a:t>2030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45AEF1-B832-6085-9095-0254ADDE2531}"/>
              </a:ext>
            </a:extLst>
          </p:cNvPr>
          <p:cNvSpPr txBox="1"/>
          <p:nvPr/>
        </p:nvSpPr>
        <p:spPr>
          <a:xfrm>
            <a:off x="460163" y="669951"/>
            <a:ext cx="1606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E7944"/>
                </a:solidFill>
              </a:rPr>
              <a:t>UC Scenarios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4E2826-FC0A-DC74-9D9C-75317CB9FA91}"/>
              </a:ext>
            </a:extLst>
          </p:cNvPr>
          <p:cNvSpPr txBox="1"/>
          <p:nvPr/>
        </p:nvSpPr>
        <p:spPr>
          <a:xfrm>
            <a:off x="460162" y="3029072"/>
            <a:ext cx="38470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2027 start, 1-point progression each year until </a:t>
            </a:r>
            <a:r>
              <a:rPr lang="en-US" sz="1200" b="1" dirty="0">
                <a:solidFill>
                  <a:srgbClr val="BE7944"/>
                </a:solidFill>
              </a:rPr>
              <a:t>Jan</a:t>
            </a:r>
            <a:r>
              <a:rPr lang="en-US" sz="1200" dirty="0"/>
              <a:t> </a:t>
            </a:r>
            <a:r>
              <a:rPr lang="en-US" sz="1200" b="1" dirty="0">
                <a:solidFill>
                  <a:srgbClr val="BE7944"/>
                </a:solidFill>
              </a:rPr>
              <a:t>2030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0930F73C-A5BD-91FE-AFB4-843EB0B9C0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905898"/>
              </p:ext>
            </p:extLst>
          </p:nvPr>
        </p:nvGraphicFramePr>
        <p:xfrm>
          <a:off x="460162" y="4951667"/>
          <a:ext cx="4497421" cy="1097280"/>
        </p:xfrm>
        <a:graphic>
          <a:graphicData uri="http://schemas.openxmlformats.org/drawingml/2006/table">
            <a:tbl>
              <a:tblPr/>
              <a:tblGrid>
                <a:gridCol w="736765">
                  <a:extLst>
                    <a:ext uri="{9D8B030D-6E8A-4147-A177-3AD203B41FA5}">
                      <a16:colId xmlns:a16="http://schemas.microsoft.com/office/drawing/2014/main" val="246689102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661662674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1016110452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308968257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3930629644"/>
                    </a:ext>
                  </a:extLst>
                </a:gridCol>
                <a:gridCol w="500898">
                  <a:extLst>
                    <a:ext uri="{9D8B030D-6E8A-4147-A177-3AD203B41FA5}">
                      <a16:colId xmlns:a16="http://schemas.microsoft.com/office/drawing/2014/main" val="3561418523"/>
                    </a:ext>
                  </a:extLst>
                </a:gridCol>
                <a:gridCol w="1256166">
                  <a:extLst>
                    <a:ext uri="{9D8B030D-6E8A-4147-A177-3AD203B41FA5}">
                      <a16:colId xmlns:a16="http://schemas.microsoft.com/office/drawing/2014/main" val="17719695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5461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767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070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ptos Narrow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2885189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B1117542-5C8A-FED4-1FC6-C5C1E8561537}"/>
              </a:ext>
            </a:extLst>
          </p:cNvPr>
          <p:cNvSpPr txBox="1"/>
          <p:nvPr/>
        </p:nvSpPr>
        <p:spPr>
          <a:xfrm>
            <a:off x="460162" y="4655139"/>
            <a:ext cx="38470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2028 start, 1-point progression each year until </a:t>
            </a:r>
            <a:r>
              <a:rPr lang="en-US" sz="1200" b="1" dirty="0">
                <a:solidFill>
                  <a:srgbClr val="BE7944"/>
                </a:solidFill>
              </a:rPr>
              <a:t>Jan</a:t>
            </a:r>
            <a:r>
              <a:rPr lang="en-US" sz="1200" dirty="0"/>
              <a:t> </a:t>
            </a:r>
            <a:r>
              <a:rPr lang="en-US" sz="1200" b="1" dirty="0">
                <a:solidFill>
                  <a:srgbClr val="BE7944"/>
                </a:solidFill>
              </a:rPr>
              <a:t>2030</a:t>
            </a:r>
            <a:endParaRPr lang="en-US" sz="12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443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1B8FE-2DAE-7DC4-95AC-D72B20F61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AB21D-0882-4A10-E145-927028B2F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719262"/>
          </a:xfrm>
        </p:spPr>
        <p:txBody>
          <a:bodyPr>
            <a:normAutofit/>
          </a:bodyPr>
          <a:lstStyle/>
          <a:p>
            <a:r>
              <a:rPr lang="en-US" sz="5000" dirty="0">
                <a:solidFill>
                  <a:schemeClr val="bg1">
                    <a:lumMod val="95000"/>
                  </a:schemeClr>
                </a:solidFill>
              </a:rPr>
              <a:t>Post-Ratification Settlement Side Letter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69AB53-D737-980E-0E56-B67E48671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550" y="3273129"/>
            <a:ext cx="10515600" cy="1500187"/>
          </a:xfrm>
        </p:spPr>
        <p:txBody>
          <a:bodyPr/>
          <a:lstStyle/>
          <a:p>
            <a:endParaRPr 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930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68926-2147-D8B6-129A-E869F3830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F81EA38-6628-F529-0981-7565DAB0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Post-Ratification Side Letter: GSR Past Practice Examples</a:t>
            </a:r>
            <a:endParaRPr lang="en-US" sz="2200" b="0" i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FE670A5-AC00-2462-160D-34872ADDD5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195270"/>
              </p:ext>
            </p:extLst>
          </p:nvPr>
        </p:nvGraphicFramePr>
        <p:xfrm>
          <a:off x="589631" y="1325029"/>
          <a:ext cx="10741757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4381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  <a:gridCol w="5943694">
                  <a:extLst>
                    <a:ext uri="{9D8B030D-6E8A-4147-A177-3AD203B41FA5}">
                      <a16:colId xmlns:a16="http://schemas.microsoft.com/office/drawing/2014/main" val="1957977850"/>
                    </a:ext>
                  </a:extLst>
                </a:gridCol>
              </a:tblGrid>
              <a:tr h="29932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</a:t>
                      </a:r>
                      <a:b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</a:t>
                      </a:r>
                      <a:b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points 1 and 2 becomes point 1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$4,049.00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3 becomes point 2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2712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4 becomes point 3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5 becomes point 4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6 becomes point 5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4E1C6A9-B8B2-64B4-3D71-FD4FBFE38E70}"/>
              </a:ext>
            </a:extLst>
          </p:cNvPr>
          <p:cNvSpPr txBox="1"/>
          <p:nvPr/>
        </p:nvSpPr>
        <p:spPr>
          <a:xfrm>
            <a:off x="589630" y="902500"/>
            <a:ext cx="20797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Side Letter Section </a:t>
            </a:r>
            <a:r>
              <a:rPr lang="en-US" sz="1400" b="1" dirty="0" err="1">
                <a:solidFill>
                  <a:srgbClr val="003262"/>
                </a:solidFill>
              </a:rPr>
              <a:t>1.B</a:t>
            </a:r>
            <a:r>
              <a:rPr lang="en-US" sz="1400" b="1" dirty="0">
                <a:solidFill>
                  <a:srgbClr val="003262"/>
                </a:solidFill>
              </a:rPr>
              <a:t>:</a:t>
            </a:r>
            <a:endParaRPr lang="en-US" sz="1400" dirty="0">
              <a:solidFill>
                <a:srgbClr val="003262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3C23E4-B054-5033-6ACB-9B1E32E58F8F}"/>
              </a:ext>
            </a:extLst>
          </p:cNvPr>
          <p:cNvCxnSpPr>
            <a:cxnSpLocks/>
          </p:cNvCxnSpPr>
          <p:nvPr/>
        </p:nvCxnSpPr>
        <p:spPr>
          <a:xfrm>
            <a:off x="1486025" y="2474259"/>
            <a:ext cx="30859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DA01AE3-C6CF-66EA-8C5E-B703C8451491}"/>
              </a:ext>
            </a:extLst>
          </p:cNvPr>
          <p:cNvCxnSpPr>
            <a:cxnSpLocks/>
          </p:cNvCxnSpPr>
          <p:nvPr/>
        </p:nvCxnSpPr>
        <p:spPr>
          <a:xfrm>
            <a:off x="1486025" y="3021106"/>
            <a:ext cx="30859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3A084E6-98CD-F5E0-A618-7D3962C2B3CC}"/>
              </a:ext>
            </a:extLst>
          </p:cNvPr>
          <p:cNvCxnSpPr>
            <a:cxnSpLocks/>
          </p:cNvCxnSpPr>
          <p:nvPr/>
        </p:nvCxnSpPr>
        <p:spPr>
          <a:xfrm>
            <a:off x="1486025" y="2734236"/>
            <a:ext cx="30859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CB52975-DF3C-82EE-89D4-635D2C479A06}"/>
              </a:ext>
            </a:extLst>
          </p:cNvPr>
          <p:cNvCxnSpPr>
            <a:cxnSpLocks/>
          </p:cNvCxnSpPr>
          <p:nvPr/>
        </p:nvCxnSpPr>
        <p:spPr>
          <a:xfrm>
            <a:off x="1486025" y="3307976"/>
            <a:ext cx="30859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03DC2CA-1B3B-2A37-5F2B-38BC67E33431}"/>
              </a:ext>
            </a:extLst>
          </p:cNvPr>
          <p:cNvCxnSpPr>
            <a:cxnSpLocks/>
          </p:cNvCxnSpPr>
          <p:nvPr/>
        </p:nvCxnSpPr>
        <p:spPr>
          <a:xfrm>
            <a:off x="1486025" y="2205318"/>
            <a:ext cx="30859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79FC930-0028-2B2B-6638-DDA0B18509FA}"/>
              </a:ext>
            </a:extLst>
          </p:cNvPr>
          <p:cNvCxnSpPr>
            <a:cxnSpLocks/>
          </p:cNvCxnSpPr>
          <p:nvPr/>
        </p:nvCxnSpPr>
        <p:spPr>
          <a:xfrm>
            <a:off x="1486025" y="1927412"/>
            <a:ext cx="3085975" cy="2779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517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17813-CE03-6893-80E6-F980F6E72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0FEE0-37D7-B440-7845-F20AE3C62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719262"/>
          </a:xfrm>
        </p:spPr>
        <p:txBody>
          <a:bodyPr>
            <a:normAutofit/>
          </a:bodyPr>
          <a:lstStyle/>
          <a:p>
            <a:r>
              <a:rPr lang="en-US" sz="5000" dirty="0">
                <a:solidFill>
                  <a:schemeClr val="bg1">
                    <a:lumMod val="95000"/>
                  </a:schemeClr>
                </a:solidFill>
              </a:rPr>
              <a:t>2. GSR Experience-Based Progression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BB2FC-5266-E5C3-A045-A51884972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550" y="3273129"/>
            <a:ext cx="10515600" cy="1500187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On October 1, 2029 – Post-ratification Side Letter</a:t>
            </a:r>
          </a:p>
        </p:txBody>
      </p:sp>
    </p:spTree>
    <p:extLst>
      <p:ext uri="{BB962C8B-B14F-4D97-AF65-F5344CB8AC3E}">
        <p14:creationId xmlns:p14="http://schemas.microsoft.com/office/powerpoint/2010/main" val="1272908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1E66A-ED36-FB77-950A-13BC5A050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DF99D0-EB0B-3AA5-3429-653AED2BF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Post-Ratification Side Letter Progression Examples</a:t>
            </a:r>
            <a:endParaRPr lang="en-US" sz="2200" b="0" i="1" dirty="0"/>
          </a:p>
        </p:txBody>
      </p:sp>
      <p:sp>
        <p:nvSpPr>
          <p:cNvPr id="9" name="Flowchart: Off-page Connector 8">
            <a:extLst>
              <a:ext uri="{FF2B5EF4-FFF2-40B4-BE49-F238E27FC236}">
                <a16:creationId xmlns:a16="http://schemas.microsoft.com/office/drawing/2014/main" id="{0B56BB92-4BD9-698D-DBE2-CAA8C4D90A13}"/>
              </a:ext>
            </a:extLst>
          </p:cNvPr>
          <p:cNvSpPr/>
          <p:nvPr/>
        </p:nvSpPr>
        <p:spPr>
          <a:xfrm>
            <a:off x="1671258" y="673817"/>
            <a:ext cx="1010107" cy="439284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6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BEA8CA3-3D7C-45D5-A543-36E9A28964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441278"/>
              </p:ext>
            </p:extLst>
          </p:nvPr>
        </p:nvGraphicFramePr>
        <p:xfrm>
          <a:off x="228483" y="1162099"/>
          <a:ext cx="7472193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4381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  <a:gridCol w="2674130">
                  <a:extLst>
                    <a:ext uri="{9D8B030D-6E8A-4147-A177-3AD203B41FA5}">
                      <a16:colId xmlns:a16="http://schemas.microsoft.com/office/drawing/2014/main" val="1957977850"/>
                    </a:ext>
                  </a:extLst>
                </a:gridCol>
              </a:tblGrid>
              <a:tr h="29932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3 becomes point 2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2712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Placement to point 3 on 1/1/2030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7C0459B-1C6E-CE6F-DC51-8C31DCC93EB1}"/>
              </a:ext>
            </a:extLst>
          </p:cNvPr>
          <p:cNvSpPr txBox="1"/>
          <p:nvPr/>
        </p:nvSpPr>
        <p:spPr>
          <a:xfrm>
            <a:off x="228482" y="739570"/>
            <a:ext cx="13454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Example </a:t>
            </a:r>
            <a:r>
              <a:rPr lang="en-US" sz="1400" b="1" dirty="0" err="1">
                <a:solidFill>
                  <a:srgbClr val="003262"/>
                </a:solidFill>
              </a:rPr>
              <a:t>2.B.i</a:t>
            </a:r>
            <a:r>
              <a:rPr lang="en-US" sz="1400" b="1" dirty="0">
                <a:solidFill>
                  <a:srgbClr val="003262"/>
                </a:solidFill>
              </a:rPr>
              <a:t>:</a:t>
            </a:r>
            <a:endParaRPr lang="en-US" sz="1400" dirty="0">
              <a:solidFill>
                <a:srgbClr val="003262"/>
              </a:solidFill>
            </a:endParaRPr>
          </a:p>
        </p:txBody>
      </p:sp>
      <p:sp>
        <p:nvSpPr>
          <p:cNvPr id="8" name="Flowchart: Off-page Connector 7">
            <a:extLst>
              <a:ext uri="{FF2B5EF4-FFF2-40B4-BE49-F238E27FC236}">
                <a16:creationId xmlns:a16="http://schemas.microsoft.com/office/drawing/2014/main" id="{001932B6-876E-244B-6DF0-DD5A502CC300}"/>
              </a:ext>
            </a:extLst>
          </p:cNvPr>
          <p:cNvSpPr/>
          <p:nvPr/>
        </p:nvSpPr>
        <p:spPr>
          <a:xfrm>
            <a:off x="1689191" y="3667780"/>
            <a:ext cx="1010107" cy="439284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3 </a:t>
            </a:r>
            <a:r>
              <a:rPr lang="en-US" sz="1100" dirty="0" err="1"/>
              <a:t>QtrsExp</a:t>
            </a:r>
            <a:endParaRPr lang="en-US" sz="1100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12EEF5C-A9BA-BC71-5078-F9812CD73E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482464"/>
              </p:ext>
            </p:extLst>
          </p:nvPr>
        </p:nvGraphicFramePr>
        <p:xfrm>
          <a:off x="246416" y="4156062"/>
          <a:ext cx="7445299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4381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  <a:gridCol w="2647236">
                  <a:extLst>
                    <a:ext uri="{9D8B030D-6E8A-4147-A177-3AD203B41FA5}">
                      <a16:colId xmlns:a16="http://schemas.microsoft.com/office/drawing/2014/main" val="1957977850"/>
                    </a:ext>
                  </a:extLst>
                </a:gridCol>
              </a:tblGrid>
              <a:tr h="29932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3 becomes point 2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2712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Placement to point 3 on 1/1/2030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250B164-134F-CECD-F779-F3DADDC0E1FE}"/>
              </a:ext>
            </a:extLst>
          </p:cNvPr>
          <p:cNvSpPr txBox="1"/>
          <p:nvPr/>
        </p:nvSpPr>
        <p:spPr>
          <a:xfrm>
            <a:off x="246415" y="3733533"/>
            <a:ext cx="1393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Example </a:t>
            </a:r>
            <a:r>
              <a:rPr lang="en-US" sz="1400" b="1" dirty="0" err="1">
                <a:solidFill>
                  <a:srgbClr val="003262"/>
                </a:solidFill>
              </a:rPr>
              <a:t>2.B.ii</a:t>
            </a:r>
            <a:r>
              <a:rPr lang="en-US" sz="1400" b="1" dirty="0">
                <a:solidFill>
                  <a:srgbClr val="003262"/>
                </a:solidFill>
              </a:rPr>
              <a:t>:</a:t>
            </a:r>
            <a:endParaRPr lang="en-US" sz="1400" dirty="0">
              <a:solidFill>
                <a:srgbClr val="003262"/>
              </a:solidFill>
            </a:endParaRPr>
          </a:p>
        </p:txBody>
      </p:sp>
      <p:sp>
        <p:nvSpPr>
          <p:cNvPr id="13" name="Flowchart: Off-page Connector 12">
            <a:extLst>
              <a:ext uri="{FF2B5EF4-FFF2-40B4-BE49-F238E27FC236}">
                <a16:creationId xmlns:a16="http://schemas.microsoft.com/office/drawing/2014/main" id="{F40EECD1-9362-0BDD-B1D8-44E61C62D669}"/>
              </a:ext>
            </a:extLst>
          </p:cNvPr>
          <p:cNvSpPr/>
          <p:nvPr/>
        </p:nvSpPr>
        <p:spPr>
          <a:xfrm>
            <a:off x="2807946" y="3659402"/>
            <a:ext cx="1010107" cy="439284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6 </a:t>
            </a:r>
            <a:r>
              <a:rPr lang="en-US" sz="1100" dirty="0" err="1"/>
              <a:t>QtrsExp</a:t>
            </a:r>
            <a:endParaRPr lang="en-US" sz="1100" dirty="0"/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5990C893-0B42-2147-304A-4FE8201AB6E8}"/>
              </a:ext>
            </a:extLst>
          </p:cNvPr>
          <p:cNvSpPr/>
          <p:nvPr/>
        </p:nvSpPr>
        <p:spPr>
          <a:xfrm>
            <a:off x="7808333" y="1282801"/>
            <a:ext cx="4267122" cy="1540462"/>
          </a:xfrm>
          <a:prstGeom prst="flowChartProcess">
            <a:avLst/>
          </a:prstGeom>
          <a:solidFill>
            <a:srgbClr val="F0F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t" anchorCtr="0"/>
          <a:lstStyle/>
          <a:p>
            <a:pPr>
              <a:lnSpc>
                <a:spcPct val="115000"/>
              </a:lnSpc>
            </a:pPr>
            <a:r>
              <a:rPr lang="en-US" sz="1300" b="1" dirty="0">
                <a:solidFill>
                  <a:srgbClr val="003262"/>
                </a:solidFill>
              </a:rPr>
              <a:t>Summary of Salary Increases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D3D8329-5FAF-1331-E662-4B515FE9C5D8}"/>
              </a:ext>
            </a:extLst>
          </p:cNvPr>
          <p:cNvCxnSpPr>
            <a:cxnSpLocks/>
          </p:cNvCxnSpPr>
          <p:nvPr/>
        </p:nvCxnSpPr>
        <p:spPr>
          <a:xfrm>
            <a:off x="7811484" y="1285963"/>
            <a:ext cx="0" cy="1538307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1BC4086-937D-A9C4-DE07-13DB424E70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712456"/>
              </p:ext>
            </p:extLst>
          </p:nvPr>
        </p:nvGraphicFramePr>
        <p:xfrm>
          <a:off x="7985564" y="1615202"/>
          <a:ext cx="3087355" cy="57912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965518">
                  <a:extLst>
                    <a:ext uri="{9D8B030D-6E8A-4147-A177-3AD203B41FA5}">
                      <a16:colId xmlns:a16="http://schemas.microsoft.com/office/drawing/2014/main" val="2794893212"/>
                    </a:ext>
                  </a:extLst>
                </a:gridCol>
                <a:gridCol w="807046">
                  <a:extLst>
                    <a:ext uri="{9D8B030D-6E8A-4147-A177-3AD203B41FA5}">
                      <a16:colId xmlns:a16="http://schemas.microsoft.com/office/drawing/2014/main" val="500931072"/>
                    </a:ext>
                  </a:extLst>
                </a:gridCol>
                <a:gridCol w="1314791">
                  <a:extLst>
                    <a:ext uri="{9D8B030D-6E8A-4147-A177-3AD203B41FA5}">
                      <a16:colId xmlns:a16="http://schemas.microsoft.com/office/drawing/2014/main" val="3623141150"/>
                    </a:ext>
                  </a:extLst>
                </a:gridCol>
              </a:tblGrid>
              <a:tr h="150041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2029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3.87%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$151.00/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118695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1/1/2030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7.26%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$294.00/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618524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ABFF2B2-F8D3-C45F-390F-5AC92DA453AB}"/>
              </a:ext>
            </a:extLst>
          </p:cNvPr>
          <p:cNvSpPr txBox="1"/>
          <p:nvPr/>
        </p:nvSpPr>
        <p:spPr>
          <a:xfrm>
            <a:off x="7917532" y="2311280"/>
            <a:ext cx="41579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yearly incremental increases: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11.13%</a:t>
            </a:r>
            <a:b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increase between 2028 (point 3) and 2030 (point 3):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11.42%</a:t>
            </a:r>
            <a:endParaRPr lang="en-US" sz="1100" i="1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</p:txBody>
      </p:sp>
      <p:sp>
        <p:nvSpPr>
          <p:cNvPr id="15" name="Flowchart: Process 14">
            <a:extLst>
              <a:ext uri="{FF2B5EF4-FFF2-40B4-BE49-F238E27FC236}">
                <a16:creationId xmlns:a16="http://schemas.microsoft.com/office/drawing/2014/main" id="{4497E27D-98A1-49C8-A58F-1424F63625FE}"/>
              </a:ext>
            </a:extLst>
          </p:cNvPr>
          <p:cNvSpPr/>
          <p:nvPr/>
        </p:nvSpPr>
        <p:spPr>
          <a:xfrm>
            <a:off x="7808333" y="4241154"/>
            <a:ext cx="4267122" cy="1540462"/>
          </a:xfrm>
          <a:prstGeom prst="flowChartProcess">
            <a:avLst/>
          </a:prstGeom>
          <a:solidFill>
            <a:srgbClr val="F0F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t" anchorCtr="0"/>
          <a:lstStyle/>
          <a:p>
            <a:pPr>
              <a:lnSpc>
                <a:spcPct val="115000"/>
              </a:lnSpc>
            </a:pPr>
            <a:r>
              <a:rPr lang="en-US" sz="1300" b="1" dirty="0">
                <a:solidFill>
                  <a:srgbClr val="003262"/>
                </a:solidFill>
              </a:rPr>
              <a:t>Summary of Salary Increases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7089A83-2DEB-1B92-27A1-FD12F0F143ED}"/>
              </a:ext>
            </a:extLst>
          </p:cNvPr>
          <p:cNvCxnSpPr>
            <a:cxnSpLocks/>
          </p:cNvCxnSpPr>
          <p:nvPr/>
        </p:nvCxnSpPr>
        <p:spPr>
          <a:xfrm>
            <a:off x="7811484" y="4244316"/>
            <a:ext cx="0" cy="1538307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4628561-C6BB-B27A-4281-E9585DC1BF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818320"/>
              </p:ext>
            </p:extLst>
          </p:nvPr>
        </p:nvGraphicFramePr>
        <p:xfrm>
          <a:off x="7985564" y="4573555"/>
          <a:ext cx="3087355" cy="57912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965518">
                  <a:extLst>
                    <a:ext uri="{9D8B030D-6E8A-4147-A177-3AD203B41FA5}">
                      <a16:colId xmlns:a16="http://schemas.microsoft.com/office/drawing/2014/main" val="2794893212"/>
                    </a:ext>
                  </a:extLst>
                </a:gridCol>
                <a:gridCol w="807046">
                  <a:extLst>
                    <a:ext uri="{9D8B030D-6E8A-4147-A177-3AD203B41FA5}">
                      <a16:colId xmlns:a16="http://schemas.microsoft.com/office/drawing/2014/main" val="500931072"/>
                    </a:ext>
                  </a:extLst>
                </a:gridCol>
                <a:gridCol w="1314791">
                  <a:extLst>
                    <a:ext uri="{9D8B030D-6E8A-4147-A177-3AD203B41FA5}">
                      <a16:colId xmlns:a16="http://schemas.microsoft.com/office/drawing/2014/main" val="3623141150"/>
                    </a:ext>
                  </a:extLst>
                </a:gridCol>
              </a:tblGrid>
              <a:tr h="150041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2029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11.54%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$419.00/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118695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1/1/2030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7.26%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$294.00/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6185246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83ED30EE-D98F-2B15-F67C-C8CD2EFDAD67}"/>
              </a:ext>
            </a:extLst>
          </p:cNvPr>
          <p:cNvSpPr txBox="1"/>
          <p:nvPr/>
        </p:nvSpPr>
        <p:spPr>
          <a:xfrm>
            <a:off x="7917532" y="5269633"/>
            <a:ext cx="41579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yearly incremental increases: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18.80%</a:t>
            </a:r>
            <a:b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increase between 2028 (point 2) and 2030 (point 3):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19.64%</a:t>
            </a:r>
            <a:endParaRPr lang="en-US" sz="1100" i="1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545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3D199-CF69-F96C-67C8-8F27E4046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93BE9A2-A1F9-BEF8-7311-3024B4B2B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Post-Ratification Side Letter Progression Examples </a:t>
            </a:r>
            <a:r>
              <a:rPr lang="en-US" b="0" i="1" dirty="0"/>
              <a:t>(continued)</a:t>
            </a:r>
            <a:endParaRPr lang="en-US" sz="2200" b="0" i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7ABBFE-D049-4027-4FD5-0F7F5231A1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354450"/>
              </p:ext>
            </p:extLst>
          </p:nvPr>
        </p:nvGraphicFramePr>
        <p:xfrm>
          <a:off x="589631" y="1325029"/>
          <a:ext cx="771791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4381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167894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  <a:gridCol w="2919847">
                  <a:extLst>
                    <a:ext uri="{9D8B030D-6E8A-4147-A177-3AD203B41FA5}">
                      <a16:colId xmlns:a16="http://schemas.microsoft.com/office/drawing/2014/main" val="1957977850"/>
                    </a:ext>
                  </a:extLst>
                </a:gridCol>
              </a:tblGrid>
              <a:tr h="29932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2 becomes point 1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$4,049.00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Placement to point 2 on 1/1/2030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2712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D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162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9D8CECB-0E71-FC1D-F25A-5B51060E37A2}"/>
              </a:ext>
            </a:extLst>
          </p:cNvPr>
          <p:cNvSpPr txBox="1"/>
          <p:nvPr/>
        </p:nvSpPr>
        <p:spPr>
          <a:xfrm>
            <a:off x="589630" y="902500"/>
            <a:ext cx="1441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Example </a:t>
            </a:r>
            <a:r>
              <a:rPr lang="en-US" sz="1400" b="1" dirty="0" err="1">
                <a:solidFill>
                  <a:srgbClr val="003262"/>
                </a:solidFill>
              </a:rPr>
              <a:t>2.B.iii</a:t>
            </a:r>
            <a:r>
              <a:rPr lang="en-US" sz="1400" b="1" dirty="0">
                <a:solidFill>
                  <a:srgbClr val="003262"/>
                </a:solidFill>
              </a:rPr>
              <a:t>:</a:t>
            </a:r>
            <a:endParaRPr lang="en-US" sz="1400" dirty="0">
              <a:solidFill>
                <a:srgbClr val="003262"/>
              </a:solidFill>
            </a:endParaRPr>
          </a:p>
        </p:txBody>
      </p:sp>
      <p:sp>
        <p:nvSpPr>
          <p:cNvPr id="7" name="Flowchart: Off-page Connector 6">
            <a:extLst>
              <a:ext uri="{FF2B5EF4-FFF2-40B4-BE49-F238E27FC236}">
                <a16:creationId xmlns:a16="http://schemas.microsoft.com/office/drawing/2014/main" id="{41DA94EA-DF68-9FB0-9644-943C0D421C01}"/>
              </a:ext>
            </a:extLst>
          </p:cNvPr>
          <p:cNvSpPr/>
          <p:nvPr/>
        </p:nvSpPr>
        <p:spPr>
          <a:xfrm>
            <a:off x="2032406" y="836747"/>
            <a:ext cx="1010107" cy="439284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No Exp</a:t>
            </a:r>
          </a:p>
        </p:txBody>
      </p:sp>
      <p:sp>
        <p:nvSpPr>
          <p:cNvPr id="12" name="Flowchart: Off-page Connector 11">
            <a:extLst>
              <a:ext uri="{FF2B5EF4-FFF2-40B4-BE49-F238E27FC236}">
                <a16:creationId xmlns:a16="http://schemas.microsoft.com/office/drawing/2014/main" id="{FC4454FC-C1D6-F0FD-62FE-90807761518C}"/>
              </a:ext>
            </a:extLst>
          </p:cNvPr>
          <p:cNvSpPr/>
          <p:nvPr/>
        </p:nvSpPr>
        <p:spPr>
          <a:xfrm>
            <a:off x="3165015" y="836746"/>
            <a:ext cx="1010107" cy="439284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3 </a:t>
            </a:r>
            <a:r>
              <a:rPr lang="en-US" sz="1100" dirty="0" err="1"/>
              <a:t>Qtrs</a:t>
            </a:r>
            <a:r>
              <a:rPr lang="en-US" sz="1100" dirty="0"/>
              <a:t>/2 Sem Exp</a:t>
            </a:r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3D8D2FB9-C23D-DDFA-20F4-8987C4A21C66}"/>
              </a:ext>
            </a:extLst>
          </p:cNvPr>
          <p:cNvSpPr/>
          <p:nvPr/>
        </p:nvSpPr>
        <p:spPr>
          <a:xfrm>
            <a:off x="589630" y="4038894"/>
            <a:ext cx="4267122" cy="1540462"/>
          </a:xfrm>
          <a:prstGeom prst="flowChartProcess">
            <a:avLst/>
          </a:prstGeom>
          <a:solidFill>
            <a:srgbClr val="F0F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t" anchorCtr="0"/>
          <a:lstStyle/>
          <a:p>
            <a:pPr>
              <a:lnSpc>
                <a:spcPct val="115000"/>
              </a:lnSpc>
            </a:pPr>
            <a:r>
              <a:rPr lang="en-US" sz="1300" b="1" dirty="0">
                <a:solidFill>
                  <a:srgbClr val="003262"/>
                </a:solidFill>
              </a:rPr>
              <a:t>Summary of Salary Increases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1580ADC-C0E8-CC5A-4FD7-7FA86A59A687}"/>
              </a:ext>
            </a:extLst>
          </p:cNvPr>
          <p:cNvCxnSpPr>
            <a:cxnSpLocks/>
          </p:cNvCxnSpPr>
          <p:nvPr/>
        </p:nvCxnSpPr>
        <p:spPr>
          <a:xfrm>
            <a:off x="592781" y="4042056"/>
            <a:ext cx="0" cy="1538307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79A1BE6-D15D-2B8A-0ED4-15132C40A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935041"/>
              </p:ext>
            </p:extLst>
          </p:nvPr>
        </p:nvGraphicFramePr>
        <p:xfrm>
          <a:off x="766861" y="4371295"/>
          <a:ext cx="3087355" cy="57912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965518">
                  <a:extLst>
                    <a:ext uri="{9D8B030D-6E8A-4147-A177-3AD203B41FA5}">
                      <a16:colId xmlns:a16="http://schemas.microsoft.com/office/drawing/2014/main" val="2794893212"/>
                    </a:ext>
                  </a:extLst>
                </a:gridCol>
                <a:gridCol w="807046">
                  <a:extLst>
                    <a:ext uri="{9D8B030D-6E8A-4147-A177-3AD203B41FA5}">
                      <a16:colId xmlns:a16="http://schemas.microsoft.com/office/drawing/2014/main" val="500931072"/>
                    </a:ext>
                  </a:extLst>
                </a:gridCol>
                <a:gridCol w="1314791">
                  <a:extLst>
                    <a:ext uri="{9D8B030D-6E8A-4147-A177-3AD203B41FA5}">
                      <a16:colId xmlns:a16="http://schemas.microsoft.com/office/drawing/2014/main" val="3623141150"/>
                    </a:ext>
                  </a:extLst>
                </a:gridCol>
              </a:tblGrid>
              <a:tr h="150041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2029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5.95%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$212.00/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118695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1/1/2030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7.26%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$274.00/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618524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8FBB978-A96B-9B55-2B09-32FD536011C6}"/>
              </a:ext>
            </a:extLst>
          </p:cNvPr>
          <p:cNvSpPr txBox="1"/>
          <p:nvPr/>
        </p:nvSpPr>
        <p:spPr>
          <a:xfrm>
            <a:off x="698829" y="5067373"/>
            <a:ext cx="41579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yearly incremental increases: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13.21%</a:t>
            </a:r>
            <a:b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increase between 2028 (point 1) and 2030 (point 2):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13.64%</a:t>
            </a:r>
            <a:endParaRPr lang="en-US" sz="1100" i="1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283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2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5C58D-1D5F-0AAB-A490-EBD80EBB7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719262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Overall Compensation Structure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DE024-68D4-909D-B71E-82512441D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550" y="3273129"/>
            <a:ext cx="10515600" cy="1500187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Graduate Student Researchers Wages Article</a:t>
            </a:r>
          </a:p>
        </p:txBody>
      </p:sp>
    </p:spTree>
    <p:extLst>
      <p:ext uri="{BB962C8B-B14F-4D97-AF65-F5344CB8AC3E}">
        <p14:creationId xmlns:p14="http://schemas.microsoft.com/office/powerpoint/2010/main" val="3924893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53010-6A37-F782-04C7-6A37B1CCF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35533F-6C92-2E9B-7E9F-0E78EA78C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50% GSR Salary Scale Summary</a:t>
            </a:r>
            <a:endParaRPr lang="en-US" sz="2700" b="0" i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BA4A3-E994-BCB5-A344-C40A0B9E27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535395"/>
              </p:ext>
            </p:extLst>
          </p:nvPr>
        </p:nvGraphicFramePr>
        <p:xfrm>
          <a:off x="346159" y="3715357"/>
          <a:ext cx="11499681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521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951560">
                  <a:extLst>
                    <a:ext uri="{9D8B030D-6E8A-4147-A177-3AD203B41FA5}">
                      <a16:colId xmlns:a16="http://schemas.microsoft.com/office/drawing/2014/main" val="3123573180"/>
                    </a:ext>
                  </a:extLst>
                </a:gridCol>
                <a:gridCol w="951560">
                  <a:extLst>
                    <a:ext uri="{9D8B030D-6E8A-4147-A177-3AD203B41FA5}">
                      <a16:colId xmlns:a16="http://schemas.microsoft.com/office/drawing/2014/main" val="2487454263"/>
                    </a:ext>
                  </a:extLst>
                </a:gridCol>
                <a:gridCol w="951560">
                  <a:extLst>
                    <a:ext uri="{9D8B030D-6E8A-4147-A177-3AD203B41FA5}">
                      <a16:colId xmlns:a16="http://schemas.microsoft.com/office/drawing/2014/main" val="1600972967"/>
                    </a:ext>
                  </a:extLst>
                </a:gridCol>
                <a:gridCol w="951560">
                  <a:extLst>
                    <a:ext uri="{9D8B030D-6E8A-4147-A177-3AD203B41FA5}">
                      <a16:colId xmlns:a16="http://schemas.microsoft.com/office/drawing/2014/main" val="4279278602"/>
                    </a:ext>
                  </a:extLst>
                </a:gridCol>
                <a:gridCol w="951560">
                  <a:extLst>
                    <a:ext uri="{9D8B030D-6E8A-4147-A177-3AD203B41FA5}">
                      <a16:colId xmlns:a16="http://schemas.microsoft.com/office/drawing/2014/main" val="510547954"/>
                    </a:ext>
                  </a:extLst>
                </a:gridCol>
                <a:gridCol w="951560">
                  <a:extLst>
                    <a:ext uri="{9D8B030D-6E8A-4147-A177-3AD203B41FA5}">
                      <a16:colId xmlns:a16="http://schemas.microsoft.com/office/drawing/2014/main" val="1865966086"/>
                    </a:ext>
                  </a:extLst>
                </a:gridCol>
                <a:gridCol w="951560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951560">
                  <a:extLst>
                    <a:ext uri="{9D8B030D-6E8A-4147-A177-3AD203B41FA5}">
                      <a16:colId xmlns:a16="http://schemas.microsoft.com/office/drawing/2014/main" val="2389469726"/>
                    </a:ext>
                  </a:extLst>
                </a:gridCol>
                <a:gridCol w="951560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951560">
                  <a:extLst>
                    <a:ext uri="{9D8B030D-6E8A-4147-A177-3AD203B41FA5}">
                      <a16:colId xmlns:a16="http://schemas.microsoft.com/office/drawing/2014/main" val="1168463921"/>
                    </a:ext>
                  </a:extLst>
                </a:gridCol>
                <a:gridCol w="951560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</a:tblGrid>
              <a:tr h="504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10/1/</a:t>
                      </a: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2025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Differential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10/1/</a:t>
                      </a: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2026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Differential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10/1/</a:t>
                      </a: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2027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Differential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10/1/</a:t>
                      </a: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2028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Differential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10/1/</a:t>
                      </a: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2029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Differential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$2,995.63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Display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$3,174.00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$3,363.00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endParaRPr lang="en-US" sz="12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$3,227.79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7.75%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$3,357.00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5.77%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$3,491.00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3.81%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1.88%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$3,477.96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7.75%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7.63%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$3,753.00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7.51%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7.38%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 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7.26%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$3,747.54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7.75%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$3,888.00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7.61%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$4,034.00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7.49%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7.26%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$4,038.00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7.75%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$4,185.00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7.64%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$4,337.00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7.51%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7.38%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7.25%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$4,350.96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7.75%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$4,480.00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7.05%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6.36%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5.67%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5.00%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A495FCA-813D-B78A-7C66-19EB796D12B9}"/>
              </a:ext>
            </a:extLst>
          </p:cNvPr>
          <p:cNvSpPr txBox="1"/>
          <p:nvPr/>
        </p:nvSpPr>
        <p:spPr>
          <a:xfrm>
            <a:off x="346159" y="3429000"/>
            <a:ext cx="2465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Differential Between Points:</a:t>
            </a:r>
            <a:endParaRPr lang="en-US" sz="1400" i="1" dirty="0">
              <a:solidFill>
                <a:srgbClr val="00326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9044DC-D53C-6043-546A-E713C554D573}"/>
              </a:ext>
            </a:extLst>
          </p:cNvPr>
          <p:cNvSpPr txBox="1"/>
          <p:nvPr/>
        </p:nvSpPr>
        <p:spPr>
          <a:xfrm>
            <a:off x="346159" y="790703"/>
            <a:ext cx="27937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Average Annual Salary Increase:</a:t>
            </a:r>
            <a:endParaRPr lang="en-US" sz="1400" i="1" dirty="0">
              <a:solidFill>
                <a:srgbClr val="003262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4EC73EF-FADF-989F-63F9-C42C8A20E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667287"/>
              </p:ext>
            </p:extLst>
          </p:nvPr>
        </p:nvGraphicFramePr>
        <p:xfrm>
          <a:off x="413446" y="1098480"/>
          <a:ext cx="3143663" cy="215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9267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724396">
                  <a:extLst>
                    <a:ext uri="{9D8B030D-6E8A-4147-A177-3AD203B41FA5}">
                      <a16:colId xmlns:a16="http://schemas.microsoft.com/office/drawing/2014/main" val="1168463921"/>
                    </a:ext>
                  </a:extLst>
                </a:gridCol>
              </a:tblGrid>
              <a:tr h="504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% Increase Each Year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6.0%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4274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607D0-4459-9838-861F-94701A2C4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EB8F800-9EC3-B12C-C3BA-59FD66239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50% GSR Sample Progression </a:t>
            </a:r>
            <a:r>
              <a:rPr lang="en-US" i="1" dirty="0">
                <a:solidFill>
                  <a:srgbClr val="FFCC66"/>
                </a:solidFill>
              </a:rPr>
              <a:t>with</a:t>
            </a:r>
            <a:r>
              <a:rPr lang="en-US" dirty="0"/>
              <a:t> Experience Level Increase</a:t>
            </a:r>
            <a:endParaRPr lang="en-US" sz="2200" b="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FC5B94-0F9D-4D68-EB9F-B799CD59B9A1}"/>
              </a:ext>
            </a:extLst>
          </p:cNvPr>
          <p:cNvSpPr txBox="1"/>
          <p:nvPr/>
        </p:nvSpPr>
        <p:spPr>
          <a:xfrm>
            <a:off x="335358" y="905907"/>
            <a:ext cx="12685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3262"/>
                </a:solidFill>
              </a:rPr>
              <a:t>Point 1 Start:</a:t>
            </a:r>
            <a:endParaRPr lang="en-US" sz="1400" i="1" dirty="0">
              <a:solidFill>
                <a:srgbClr val="003262"/>
              </a:solidFill>
            </a:endParaRPr>
          </a:p>
        </p:txBody>
      </p:sp>
      <p:sp>
        <p:nvSpPr>
          <p:cNvPr id="9" name="Flowchart: Off-page Connector 8">
            <a:extLst>
              <a:ext uri="{FF2B5EF4-FFF2-40B4-BE49-F238E27FC236}">
                <a16:creationId xmlns:a16="http://schemas.microsoft.com/office/drawing/2014/main" id="{4EAA9150-FF63-C711-3E5D-A70CA4C3777E}"/>
              </a:ext>
            </a:extLst>
          </p:cNvPr>
          <p:cNvSpPr/>
          <p:nvPr/>
        </p:nvSpPr>
        <p:spPr>
          <a:xfrm>
            <a:off x="2914602" y="765375"/>
            <a:ext cx="900536" cy="439284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3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sp>
        <p:nvSpPr>
          <p:cNvPr id="10" name="Flowchart: Off-page Connector 9">
            <a:extLst>
              <a:ext uri="{FF2B5EF4-FFF2-40B4-BE49-F238E27FC236}">
                <a16:creationId xmlns:a16="http://schemas.microsoft.com/office/drawing/2014/main" id="{673E8CC8-5434-7B97-168C-774C1C5A757F}"/>
              </a:ext>
            </a:extLst>
          </p:cNvPr>
          <p:cNvSpPr/>
          <p:nvPr/>
        </p:nvSpPr>
        <p:spPr>
          <a:xfrm>
            <a:off x="4041150" y="767634"/>
            <a:ext cx="900536" cy="420695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6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sp>
        <p:nvSpPr>
          <p:cNvPr id="11" name="Flowchart: Off-page Connector 10">
            <a:extLst>
              <a:ext uri="{FF2B5EF4-FFF2-40B4-BE49-F238E27FC236}">
                <a16:creationId xmlns:a16="http://schemas.microsoft.com/office/drawing/2014/main" id="{71A67562-E55C-DD86-C857-010BAAEAF583}"/>
              </a:ext>
            </a:extLst>
          </p:cNvPr>
          <p:cNvSpPr/>
          <p:nvPr/>
        </p:nvSpPr>
        <p:spPr>
          <a:xfrm>
            <a:off x="5167698" y="765375"/>
            <a:ext cx="900536" cy="420695"/>
          </a:xfrm>
          <a:prstGeom prst="flowChartOffpageConnecto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6+ </a:t>
            </a:r>
            <a:r>
              <a:rPr lang="en-US" sz="1100" dirty="0" err="1"/>
              <a:t>Qtrs</a:t>
            </a:r>
            <a:r>
              <a:rPr lang="en-US" sz="1100" dirty="0"/>
              <a:t> Exp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43EDA24-26EA-305A-9E98-AEEBE1EC79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408811"/>
              </p:ext>
            </p:extLst>
          </p:nvPr>
        </p:nvGraphicFramePr>
        <p:xfrm>
          <a:off x="460165" y="1280755"/>
          <a:ext cx="10736752" cy="215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402">
                  <a:extLst>
                    <a:ext uri="{9D8B030D-6E8A-4147-A177-3AD203B41FA5}">
                      <a16:colId xmlns:a16="http://schemas.microsoft.com/office/drawing/2014/main" val="2396588141"/>
                    </a:ext>
                  </a:extLst>
                </a:gridCol>
                <a:gridCol w="1132402">
                  <a:extLst>
                    <a:ext uri="{9D8B030D-6E8A-4147-A177-3AD203B41FA5}">
                      <a16:colId xmlns:a16="http://schemas.microsoft.com/office/drawing/2014/main" val="1902576041"/>
                    </a:ext>
                  </a:extLst>
                </a:gridCol>
                <a:gridCol w="1132402">
                  <a:extLst>
                    <a:ext uri="{9D8B030D-6E8A-4147-A177-3AD203B41FA5}">
                      <a16:colId xmlns:a16="http://schemas.microsoft.com/office/drawing/2014/main" val="3333377891"/>
                    </a:ext>
                  </a:extLst>
                </a:gridCol>
                <a:gridCol w="1132402">
                  <a:extLst>
                    <a:ext uri="{9D8B030D-6E8A-4147-A177-3AD203B41FA5}">
                      <a16:colId xmlns:a16="http://schemas.microsoft.com/office/drawing/2014/main" val="510547954"/>
                    </a:ext>
                  </a:extLst>
                </a:gridCol>
                <a:gridCol w="1132402">
                  <a:extLst>
                    <a:ext uri="{9D8B030D-6E8A-4147-A177-3AD203B41FA5}">
                      <a16:colId xmlns:a16="http://schemas.microsoft.com/office/drawing/2014/main" val="893112749"/>
                    </a:ext>
                  </a:extLst>
                </a:gridCol>
                <a:gridCol w="1132402">
                  <a:extLst>
                    <a:ext uri="{9D8B030D-6E8A-4147-A177-3AD203B41FA5}">
                      <a16:colId xmlns:a16="http://schemas.microsoft.com/office/drawing/2014/main" val="1296686436"/>
                    </a:ext>
                  </a:extLst>
                </a:gridCol>
                <a:gridCol w="1132402">
                  <a:extLst>
                    <a:ext uri="{9D8B030D-6E8A-4147-A177-3AD203B41FA5}">
                      <a16:colId xmlns:a16="http://schemas.microsoft.com/office/drawing/2014/main" val="613102791"/>
                    </a:ext>
                  </a:extLst>
                </a:gridCol>
                <a:gridCol w="2809938">
                  <a:extLst>
                    <a:ext uri="{9D8B030D-6E8A-4147-A177-3AD203B41FA5}">
                      <a16:colId xmlns:a16="http://schemas.microsoft.com/office/drawing/2014/main" val="2560435758"/>
                    </a:ext>
                  </a:extLst>
                </a:gridCol>
              </a:tblGrid>
              <a:tr h="504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Current Point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10/1/2025 Rates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10/1/2026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10/1/2027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10/1/2028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10/1/2029 Rates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Final Point on Unified Scale</a:t>
                      </a: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98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$2,995.63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$3,174.00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$3,363.00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$3,563.00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Eliminated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786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$3,227.79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$3,357.00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$3,491.00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$3,775.00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$3,477.96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$3,753.00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$3,898.00 </a:t>
                      </a:r>
                    </a:p>
                  </a:txBody>
                  <a:tcPr marL="9525" marR="9525" marT="9525" marB="0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$4,049.00</a:t>
                      </a: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10/1/2029 point 3 becomes point 2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41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$3,747.54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$3,888.00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$4,034.00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$4,186.00 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$4,343.00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Placement to point 3 on 1/1/2030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2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$4,038.00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$4,185.00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$4,337.00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$4,495.00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$4,658.00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3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4572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$4,350.96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$4,480.00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$4,613.00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$4,750.00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$4,891.00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" latinLnBrk="0" hangingPunct="1">
                        <a:buNone/>
                      </a:pP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13829"/>
                  </a:ext>
                </a:extLst>
              </a:tr>
            </a:tbl>
          </a:graphicData>
        </a:graphic>
      </p:graphicFrame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4A879738-CB86-ADE2-40CF-3E00C3D94999}"/>
              </a:ext>
            </a:extLst>
          </p:cNvPr>
          <p:cNvSpPr/>
          <p:nvPr/>
        </p:nvSpPr>
        <p:spPr>
          <a:xfrm>
            <a:off x="460165" y="3691140"/>
            <a:ext cx="4267122" cy="2260953"/>
          </a:xfrm>
          <a:prstGeom prst="flowChartProcess">
            <a:avLst/>
          </a:prstGeom>
          <a:solidFill>
            <a:srgbClr val="F0F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t" anchorCtr="0"/>
          <a:lstStyle/>
          <a:p>
            <a:pPr>
              <a:lnSpc>
                <a:spcPct val="115000"/>
              </a:lnSpc>
            </a:pPr>
            <a:r>
              <a:rPr lang="en-US" sz="1300" b="1" dirty="0">
                <a:solidFill>
                  <a:srgbClr val="003262"/>
                </a:solidFill>
              </a:rPr>
              <a:t>Summary of Salary Increases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ED25AF-6F50-845C-2C2C-768C3DDC5A11}"/>
              </a:ext>
            </a:extLst>
          </p:cNvPr>
          <p:cNvSpPr txBox="1"/>
          <p:nvPr/>
        </p:nvSpPr>
        <p:spPr>
          <a:xfrm>
            <a:off x="534209" y="5521206"/>
            <a:ext cx="65618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yearly incremental increases: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38.85%</a:t>
            </a:r>
            <a:b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increase between 2025 (point 1) and 2030 (point 3): </a:t>
            </a:r>
            <a:r>
              <a:rPr lang="en-US" sz="11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44.98%</a:t>
            </a:r>
            <a:endParaRPr lang="en-US" sz="1100" i="1" dirty="0">
              <a:solidFill>
                <a:schemeClr val="tx1">
                  <a:lumMod val="65000"/>
                  <a:lumOff val="35000"/>
                </a:schemeClr>
              </a:solidFill>
              <a:latin typeface="Aptos Narrow" panose="020B0004020202020204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659769F-0326-7E60-CEFD-178281D2B656}"/>
              </a:ext>
            </a:extLst>
          </p:cNvPr>
          <p:cNvCxnSpPr>
            <a:cxnSpLocks/>
          </p:cNvCxnSpPr>
          <p:nvPr/>
        </p:nvCxnSpPr>
        <p:spPr>
          <a:xfrm>
            <a:off x="463316" y="3694303"/>
            <a:ext cx="0" cy="225779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AC9A1375-0736-2945-B8EC-9856E354F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663849"/>
              </p:ext>
            </p:extLst>
          </p:nvPr>
        </p:nvGraphicFramePr>
        <p:xfrm>
          <a:off x="637396" y="4023542"/>
          <a:ext cx="3087355" cy="144780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965518">
                  <a:extLst>
                    <a:ext uri="{9D8B030D-6E8A-4147-A177-3AD203B41FA5}">
                      <a16:colId xmlns:a16="http://schemas.microsoft.com/office/drawing/2014/main" val="2794893212"/>
                    </a:ext>
                  </a:extLst>
                </a:gridCol>
                <a:gridCol w="807046">
                  <a:extLst>
                    <a:ext uri="{9D8B030D-6E8A-4147-A177-3AD203B41FA5}">
                      <a16:colId xmlns:a16="http://schemas.microsoft.com/office/drawing/2014/main" val="500931072"/>
                    </a:ext>
                  </a:extLst>
                </a:gridCol>
                <a:gridCol w="1314791">
                  <a:extLst>
                    <a:ext uri="{9D8B030D-6E8A-4147-A177-3AD203B41FA5}">
                      <a16:colId xmlns:a16="http://schemas.microsoft.com/office/drawing/2014/main" val="36231411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10/1/2026</a:t>
                      </a:r>
                      <a:endParaRPr lang="en-US" sz="13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12.06%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$361.37/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5953462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2027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11.80%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$396.00/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247060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2028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3.86%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$145.00/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67022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r>
                        <a:rPr lang="en-US" sz="1300" b="1" dirty="0"/>
                        <a:t>10/1/</a:t>
                      </a:r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2029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3.87%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$151.00/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1186957"/>
                  </a:ext>
                </a:extLst>
              </a:tr>
              <a:tr h="150041">
                <a:tc>
                  <a:txBody>
                    <a:bodyPr/>
                    <a:lstStyle/>
                    <a:p>
                      <a:pPr algn="ctr"/>
                      <a:r>
                        <a:rPr lang="en-US" sz="1300" b="1" kern="1200" dirty="0">
                          <a:solidFill>
                            <a:schemeClr val="dk1"/>
                          </a:solidFill>
                        </a:rPr>
                        <a:t>1/1/2030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7.26%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$294.00/</a:t>
                      </a:r>
                      <a:r>
                        <a:rPr lang="en-US" sz="13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</a:t>
                      </a:r>
                      <a:endParaRPr lang="en-US" sz="13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6185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504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29945</TotalTime>
  <Words>2173</Words>
  <Application>Microsoft Office PowerPoint</Application>
  <PresentationFormat>Widescreen</PresentationFormat>
  <Paragraphs>872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Aptos Display</vt:lpstr>
      <vt:lpstr>Aptos Light</vt:lpstr>
      <vt:lpstr>Aptos Narrow</vt:lpstr>
      <vt:lpstr>Arial</vt:lpstr>
      <vt:lpstr>Wingdings</vt:lpstr>
      <vt:lpstr>Office Theme</vt:lpstr>
      <vt:lpstr>GSR Wages Summary</vt:lpstr>
      <vt:lpstr>Post-Ratification Settlement Side Letter</vt:lpstr>
      <vt:lpstr>Post-Ratification Side Letter: GSR Past Practice Examples</vt:lpstr>
      <vt:lpstr>2. GSR Experience-Based Progression</vt:lpstr>
      <vt:lpstr>Post-Ratification Side Letter Progression Examples</vt:lpstr>
      <vt:lpstr>Post-Ratification Side Letter Progression Examples (continued)</vt:lpstr>
      <vt:lpstr>Overall Compensation Structure</vt:lpstr>
      <vt:lpstr>50% GSR Salary Scale Summary</vt:lpstr>
      <vt:lpstr>50% GSR Sample Progression with Experience Level Increase</vt:lpstr>
      <vt:lpstr>50% GSR Sample Progression with Experience Level Increase</vt:lpstr>
      <vt:lpstr>50% GSR Sample Progression (point 3 start)</vt:lpstr>
      <vt:lpstr>50% GSR Sample Progression (point 4 and point 5 start)</vt:lpstr>
      <vt:lpstr>50% GSR Sample Progression (point 6 start)</vt:lpstr>
      <vt:lpstr>50% GSR Progression Comparison with Experience Level Increase</vt:lpstr>
      <vt:lpstr>50% GSR Progression Comparison with Experience Level Increase</vt:lpstr>
      <vt:lpstr>Sample Progression Comparisons</vt:lpstr>
    </vt:vector>
  </TitlesOfParts>
  <Company>UCOP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 Chin</dc:creator>
  <cp:lastModifiedBy>Jean Chin</cp:lastModifiedBy>
  <cp:revision>175</cp:revision>
  <dcterms:created xsi:type="dcterms:W3CDTF">2026-01-21T17:29:06Z</dcterms:created>
  <dcterms:modified xsi:type="dcterms:W3CDTF">2026-05-18T20:29:40Z</dcterms:modified>
</cp:coreProperties>
</file>